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344" r:id="rId6"/>
    <p:sldId id="361" r:id="rId7"/>
    <p:sldId id="362" r:id="rId8"/>
    <p:sldId id="363" r:id="rId9"/>
    <p:sldId id="315" r:id="rId10"/>
    <p:sldId id="364" r:id="rId11"/>
    <p:sldId id="369" r:id="rId12"/>
    <p:sldId id="365" r:id="rId13"/>
    <p:sldId id="366" r:id="rId14"/>
    <p:sldId id="367" r:id="rId15"/>
    <p:sldId id="316" r:id="rId16"/>
    <p:sldId id="370" r:id="rId17"/>
    <p:sldId id="372" r:id="rId18"/>
    <p:sldId id="373" r:id="rId19"/>
    <p:sldId id="374" r:id="rId20"/>
    <p:sldId id="382" r:id="rId21"/>
    <p:sldId id="377" r:id="rId22"/>
    <p:sldId id="383" r:id="rId23"/>
    <p:sldId id="317" r:id="rId24"/>
    <p:sldId id="376" r:id="rId25"/>
    <p:sldId id="381" r:id="rId26"/>
    <p:sldId id="384" r:id="rId27"/>
    <p:sldId id="385" r:id="rId28"/>
    <p:sldId id="386" r:id="rId29"/>
    <p:sldId id="375" r:id="rId30"/>
    <p:sldId id="387" r:id="rId31"/>
    <p:sldId id="379" r:id="rId32"/>
    <p:sldId id="378" r:id="rId33"/>
    <p:sldId id="380" r:id="rId34"/>
    <p:sldId id="272" r:id="rId35"/>
  </p:sldIdLst>
  <p:sldSz cx="9144000" cy="5143500" type="screen16x9"/>
  <p:notesSz cx="6858000" cy="9144000"/>
  <p:embeddedFontLst>
    <p:embeddedFont>
      <p:font typeface="Oswald" panose="00000500000000000000"/>
      <p:regular r:id="rId39"/>
    </p:embeddedFont>
    <p:embeddedFont>
      <p:font typeface="Roboto" panose="02000000000000000000"/>
      <p:regular r:id="rId40"/>
    </p:embeddedFont>
    <p:embeddedFont>
      <p:font typeface="Raleway"/>
      <p:regular r:id="rId41"/>
    </p:embeddedFont>
    <p:embeddedFont>
      <p:font typeface="Livvic"/>
      <p:regular r:id="rId42"/>
    </p:embeddedFont>
    <p:embeddedFont>
      <p:font typeface="黑体" panose="02010609060101010101" charset="-122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d0aeb9a5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d0aeb9a5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d0aeb9a5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d0aeb9a5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freepik.com/" TargetMode="External"/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14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14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5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5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/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2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/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3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/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7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7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7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3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7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2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4" name="Google Shape;194;p17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0" name="Google Shape;200;p17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1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/>
        </p:txBody>
      </p:sp>
      <p:sp>
        <p:nvSpPr>
          <p:cNvPr id="209" name="Google Shape;209;p1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175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3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/>
        </p:txBody>
      </p:sp>
      <p:sp>
        <p:nvSpPr>
          <p:cNvPr id="211" name="Google Shape;211;p1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64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4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/>
        </p:txBody>
      </p:sp>
      <p:sp>
        <p:nvSpPr>
          <p:cNvPr id="213" name="Google Shape;213;p1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2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 panose="000005000000000000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/>
        </p:txBody>
      </p:sp>
      <p:sp>
        <p:nvSpPr>
          <p:cNvPr id="215" name="Google Shape;215;p1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175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6" name="Google Shape;216;p18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2" name="Google Shape;222;p18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19"/>
          <p:cNvSpPr txBox="1">
            <a:spLocks noGrp="1"/>
          </p:cNvSpPr>
          <p:nvPr>
            <p:ph type="subTitle" idx="1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 txBox="1">
            <a:spLocks noGrp="1"/>
          </p:cNvSpPr>
          <p:nvPr>
            <p:ph type="title" idx="2" hasCustomPrompt="1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9"/>
          <p:cNvSpPr txBox="1">
            <a:spLocks noGrp="1"/>
          </p:cNvSpPr>
          <p:nvPr>
            <p:ph type="subTitle" idx="3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>
            <a:spLocks noGrp="1"/>
          </p:cNvSpPr>
          <p:nvPr>
            <p:ph type="subTitle" idx="4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2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9"/>
          <p:cNvSpPr txBox="1">
            <a:spLocks noGrp="1"/>
          </p:cNvSpPr>
          <p:nvPr>
            <p:ph type="title" idx="5" hasCustomPrompt="1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6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9"/>
          <p:cNvSpPr txBox="1">
            <a:spLocks noGrp="1"/>
          </p:cNvSpPr>
          <p:nvPr>
            <p:ph type="subTitle" idx="7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3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>
            <a:spLocks noGrp="1"/>
          </p:cNvSpPr>
          <p:nvPr>
            <p:ph type="title" idx="8" hasCustomPrompt="1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 panose="00000500000000000000"/>
              <a:buNone/>
              <a:defRPr sz="30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9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9" name="Google Shape;239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40" name="Google Shape;240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5" name="Google Shape;245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46" name="Google Shape;246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3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2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5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4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 panose="00000500000000000000"/>
              <a:buNone/>
              <a:defRPr sz="1800">
                <a:solidFill>
                  <a:schemeClr val="accent6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8" name="Google Shape;428;p22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9" name="Google Shape;429;p22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CREDITS</a:t>
            </a:r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This presentation template was created by</a:t>
            </a:r>
            <a:r>
              <a:rPr lang="en-GB"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200" b="1">
                <a:solidFill>
                  <a:schemeClr val="accen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including icons by </a:t>
            </a:r>
            <a:r>
              <a:rPr lang="en-GB" sz="1200" b="1">
                <a:solidFill>
                  <a:schemeClr val="accen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infographics &amp; images by </a:t>
            </a:r>
            <a:r>
              <a:rPr lang="en-GB" sz="1200" b="1">
                <a:solidFill>
                  <a:schemeClr val="accen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Freepik</a:t>
            </a:r>
            <a:r>
              <a:rPr lang="en-GB"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200">
              <a:solidFill>
                <a:schemeClr val="accen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 panose="02000000000000000000"/>
              <a:buChar char="■"/>
              <a:defRPr sz="1200"/>
            </a:lvl9pPr>
          </a:lstStyle>
          <a:p/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 panose="00000500000000000000"/>
              <a:buNone/>
              <a:defRPr sz="2800">
                <a:solidFill>
                  <a:schemeClr val="dk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4" Type="http://schemas.openxmlformats.org/officeDocument/2006/relationships/notesSlide" Target="../notesSlides/notesSlide31.xml"/><Relationship Id="rId13" Type="http://schemas.openxmlformats.org/officeDocument/2006/relationships/slideLayout" Target="../slideLayouts/slideLayout19.xml"/><Relationship Id="rId12" Type="http://schemas.openxmlformats.org/officeDocument/2006/relationships/image" Target="../media/image21.png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9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19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439420" y="771525"/>
            <a:ext cx="7694295" cy="2406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CN" dirty="0"/>
            </a:br>
            <a:r>
              <a:rPr lang="zh-CN" altLang="en-US" sz="4000" dirty="0"/>
              <a:t>基于</a:t>
            </a:r>
            <a:r>
              <a:rPr lang="en-US" altLang="zh-CN" sz="4000" dirty="0" err="1"/>
              <a:t>PettingZoo</a:t>
            </a:r>
            <a:r>
              <a:rPr lang="zh-CN" altLang="en-US" sz="4000" dirty="0"/>
              <a:t>的</a:t>
            </a:r>
            <a:br>
              <a:rPr lang="en-US" altLang="zh-CN" sz="4000" dirty="0"/>
            </a:br>
            <a:r>
              <a:rPr lang="en-US" altLang="zh-CN" sz="4000" dirty="0"/>
              <a:t>MARL </a:t>
            </a:r>
            <a:r>
              <a:rPr lang="zh-CN" altLang="en-US" sz="4000" dirty="0"/>
              <a:t>排球对抗游戏</a:t>
            </a:r>
            <a:r>
              <a:rPr lang="en-US" altLang="zh-CN" sz="4000" dirty="0"/>
              <a:t> </a:t>
            </a:r>
            <a:br>
              <a:rPr lang="en-US" altLang="en-GB" sz="4000" dirty="0"/>
            </a:br>
            <a:r>
              <a:rPr lang="en-US" altLang="en-GB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 14</a:t>
            </a:r>
            <a:endParaRPr lang="en-US" altLang="en-GB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Member</a:t>
            </a:r>
            <a:endParaRPr lang="en-US" alt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杨烜赫</a:t>
            </a:r>
            <a:r>
              <a:rPr lang="en-US" altLang="zh-CN"/>
              <a:t>    2252709</a:t>
            </a:r>
            <a:r>
              <a:rPr lang="en-US" altLang="en-GB"/>
              <a:t>  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陈甫彬</a:t>
            </a:r>
            <a:r>
              <a:rPr lang="en-US" altLang="zh-CN"/>
              <a:t>    2253715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倪朗恩</a:t>
            </a:r>
            <a:r>
              <a:rPr lang="en-US" altLang="zh-CN"/>
              <a:t>    2251334</a:t>
            </a:r>
            <a:endParaRPr lang="en-US" altLang="zh-CN"/>
          </a:p>
        </p:txBody>
      </p:sp>
      <p:sp>
        <p:nvSpPr>
          <p:cNvPr id="479" name="Google Shape;479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0" name="Google Shape;480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1" name="Google Shape;481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2" name="Google Shape;482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3" name="Google Shape;483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4" name="Google Shape;484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5" name="Google Shape;485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6" name="Google Shape;486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7" name="Google Shape;487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8" name="Google Shape;488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9" name="Google Shape;489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0" name="Google Shape;490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1" name="Google Shape;491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" name="Google Shape;492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" name="Google Shape;493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" name="Google Shape;494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" name="Google Shape;495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" name="Google Shape;496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7" name="Google Shape;497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8" name="Google Shape;498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9" name="Google Shape;499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0" name="Google Shape;500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1" name="Google Shape;501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2" name="Google Shape;502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3" name="Google Shape;503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4" name="Google Shape;504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5" name="Google Shape;505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6" name="Google Shape;506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7" name="Google Shape;507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8" name="Google Shape;508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9" name="Google Shape;509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0" name="Google Shape;510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" name="Google Shape;511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" name="Google Shape;512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" name="Google Shape;513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4" name="Google Shape;514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5" name="Google Shape;515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6" name="Google Shape;516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7" name="Google Shape;517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8" name="Google Shape;518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9" name="Google Shape;519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0" name="Google Shape;520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1" name="Google Shape;521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2" name="Google Shape;522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3" name="Google Shape;523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4" name="Google Shape;524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5" name="Google Shape;525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6" name="Google Shape;526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7" name="Google Shape;527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8" name="Google Shape;528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9" name="Google Shape;529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0" name="Google Shape;530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1" name="Google Shape;531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2" name="Google Shape;532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3" name="Google Shape;533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4" name="Google Shape;534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5" name="Google Shape;535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6" name="Google Shape;536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7" name="Google Shape;537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8" name="Google Shape;538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9" name="Google Shape;539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0" name="Google Shape;540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1" name="Google Shape;541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2" name="Google Shape;542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3" name="Google Shape;543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4" name="Google Shape;544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5" name="Google Shape;545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6" name="Google Shape;546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7" name="Google Shape;547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8" name="Google Shape;548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9" name="Google Shape;549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0" name="Google Shape;550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1" name="Google Shape;551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2" name="Google Shape;552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3" name="Google Shape;553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4" name="Google Shape;554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5" name="Google Shape;555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6" name="Google Shape;556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7" name="Google Shape;557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8" name="Google Shape;558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9" name="Google Shape;559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0" name="Google Shape;560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1" name="Google Shape;561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2" name="Google Shape;562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3" name="Google Shape;563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4" name="Google Shape;564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5" name="Google Shape;565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6" name="Google Shape;566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7" name="Google Shape;567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8" name="Google Shape;568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9" name="Google Shape;569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0" name="Google Shape;570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1" name="Google Shape;571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2" name="Google Shape;572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3" name="Google Shape;573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4" name="Google Shape;574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5" name="Google Shape;575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6" name="Google Shape;576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7" name="Google Shape;577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8" name="Google Shape;578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9" name="Google Shape;579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0" name="Google Shape;580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1" name="Google Shape;581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2" name="Google Shape;582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3" name="Google Shape;583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4" name="Google Shape;584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5" name="Google Shape;585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6" name="Google Shape;586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7" name="Google Shape;587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8" name="Google Shape;588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9" name="Google Shape;589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0" name="Google Shape;590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1" name="Google Shape;591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2" name="Google Shape;592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3" name="Google Shape;593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4" name="Google Shape;594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5" name="Google Shape;595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6" name="Google Shape;596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7" name="Google Shape;597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8" name="Google Shape;598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9" name="Google Shape;599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0" name="Google Shape;600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1" name="Google Shape;601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2" name="Google Shape;602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3" name="Google Shape;603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4" name="Google Shape;604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5" name="Google Shape;605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6" name="Google Shape;606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7" name="Google Shape;607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8" name="Google Shape;608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9" name="Google Shape;609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0" name="Google Shape;610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1" name="Google Shape;611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2" name="Google Shape;612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3" name="Google Shape;613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4" name="Google Shape;614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5" name="Google Shape;615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6" name="Google Shape;616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7" name="Google Shape;617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8" name="Google Shape;618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9" name="Google Shape;619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" name="Google Shape;620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1" name="Google Shape;621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2" name="Google Shape;622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3" name="Google Shape;623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4" name="Google Shape;624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5" name="Google Shape;625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6" name="Google Shape;626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7" name="Google Shape;627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8" name="Google Shape;628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" name="Google Shape;629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0" name="Google Shape;630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1" name="Google Shape;631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2" name="Google Shape;632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4" name="Google Shape;634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5" name="Google Shape;635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6" name="Google Shape;636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7" name="Google Shape;637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8" name="Google Shape;638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9" name="Google Shape;639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0" name="Google Shape;640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1" name="Google Shape;641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2" name="Google Shape;642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3" name="Google Shape;643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4" name="Google Shape;644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5" name="Google Shape;645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6" name="Google Shape;646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7" name="Google Shape;647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8" name="Google Shape;648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9" name="Google Shape;649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0" name="Google Shape;650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1" name="Google Shape;651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2" name="Google Shape;652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3" name="Google Shape;653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4" name="Google Shape;654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5" name="Google Shape;655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6" name="Google Shape;656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7" name="Google Shape;657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8" name="Google Shape;658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9" name="Google Shape;659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0" name="Google Shape;660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1" name="Google Shape;661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Game Environment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" y="1112520"/>
            <a:ext cx="4529455" cy="257810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5081905" y="735965"/>
            <a:ext cx="364998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得分规则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81905" y="1278890"/>
            <a:ext cx="3649980" cy="272351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Google Shape;782;p34"/>
          <p:cNvSpPr txBox="1"/>
          <p:nvPr/>
        </p:nvSpPr>
        <p:spPr>
          <a:xfrm>
            <a:off x="5136515" y="1278890"/>
            <a:ext cx="3364230" cy="134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zh-CN" altLang="en-US" sz="2000" dirty="0"/>
              <a:t>根据物理碰撞判定球落地的区域。</a:t>
            </a:r>
            <a:endParaRPr lang="zh-CN" altLang="en-US" sz="2000" dirty="0"/>
          </a:p>
          <a:p>
            <a:pPr marL="0" indent="0" algn="l">
              <a:lnSpc>
                <a:spcPct val="150000"/>
              </a:lnSpc>
            </a:pPr>
            <a:endParaRPr lang="en-US" altLang="zh-CN" sz="2000" dirty="0"/>
          </a:p>
        </p:txBody>
      </p:sp>
      <p:grpSp>
        <p:nvGrpSpPr>
          <p:cNvPr id="24" name="组合 23"/>
          <p:cNvGrpSpPr/>
          <p:nvPr/>
        </p:nvGrpSpPr>
        <p:grpSpPr>
          <a:xfrm>
            <a:off x="5311140" y="2150745"/>
            <a:ext cx="3324860" cy="1172845"/>
            <a:chOff x="8748" y="1343"/>
            <a:chExt cx="5236" cy="1847"/>
          </a:xfrm>
        </p:grpSpPr>
        <p:grpSp>
          <p:nvGrpSpPr>
            <p:cNvPr id="25" name="组合 24"/>
            <p:cNvGrpSpPr/>
            <p:nvPr/>
          </p:nvGrpSpPr>
          <p:grpSpPr>
            <a:xfrm>
              <a:off x="8748" y="1343"/>
              <a:ext cx="5236" cy="952"/>
              <a:chOff x="8747" y="1343"/>
              <a:chExt cx="5236" cy="952"/>
            </a:xfrm>
          </p:grpSpPr>
          <p:sp>
            <p:nvSpPr>
              <p:cNvPr id="26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800" dirty="0"/>
                  <a:t>落点为</a:t>
                </a:r>
                <a:r>
                  <a:rPr lang="en-US" altLang="zh-CN" sz="1800" dirty="0"/>
                  <a:t>player1  : player2 +1</a:t>
                </a:r>
                <a:endParaRPr lang="en-US" altLang="zh-CN" sz="1800" dirty="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748" y="2238"/>
              <a:ext cx="5236" cy="952"/>
              <a:chOff x="8747" y="1343"/>
              <a:chExt cx="5236" cy="952"/>
            </a:xfrm>
          </p:grpSpPr>
          <p:sp>
            <p:nvSpPr>
              <p:cNvPr id="29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800" dirty="0">
                    <a:sym typeface="+mn-ea"/>
                  </a:rPr>
                  <a:t>落点为</a:t>
                </a:r>
                <a:r>
                  <a:rPr lang="en-US" altLang="zh-CN" sz="1800" dirty="0">
                    <a:sym typeface="+mn-ea"/>
                  </a:rPr>
                  <a:t>player2  : player1 +1</a:t>
                </a:r>
                <a:endParaRPr lang="en-US" altLang="zh-CN" sz="1800" dirty="0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" name="Google Shape;782;p34"/>
          <p:cNvSpPr txBox="1"/>
          <p:nvPr/>
        </p:nvSpPr>
        <p:spPr>
          <a:xfrm>
            <a:off x="5544820" y="3265170"/>
            <a:ext cx="3091815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zh-CN" altLang="en-US" sz="1800" dirty="0">
                <a:sym typeface="+mn-ea"/>
              </a:rPr>
              <a:t>否则</a:t>
            </a:r>
            <a:r>
              <a:rPr lang="en-US" altLang="zh-CN" sz="1800" dirty="0">
                <a:sym typeface="+mn-ea"/>
              </a:rPr>
              <a:t>: </a:t>
            </a:r>
            <a:r>
              <a:rPr lang="zh-CN" altLang="en-US" sz="1800" dirty="0">
                <a:sym typeface="+mn-ea"/>
              </a:rPr>
              <a:t>该次不计分</a:t>
            </a:r>
            <a:endParaRPr lang="zh-CN" altLang="en-US" sz="1800" dirty="0">
              <a:sym typeface="+mn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311140" y="3529330"/>
            <a:ext cx="150495" cy="161925"/>
          </a:xfrm>
          <a:prstGeom prst="ellipse">
            <a:avLst/>
          </a:prstGeom>
          <a:solidFill>
            <a:schemeClr val="tx1"/>
          </a:solidFill>
          <a:ln w="127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Game Environment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612515" y="614045"/>
            <a:ext cx="499491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智能体动作设计参数（</a:t>
            </a:r>
            <a:r>
              <a:rPr lang="en-US" altLang="zh-CN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Action</a:t>
            </a: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" y="896620"/>
            <a:ext cx="2674620" cy="3742055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210560" y="1247775"/>
          <a:ext cx="2616200" cy="347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00"/>
                <a:gridCol w="1308100"/>
              </a:tblGrid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数值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动作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静止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击球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跳跃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右移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左移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下落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右跳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左跳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右下落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214745" y="1258570"/>
          <a:ext cx="2616200" cy="347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00"/>
                <a:gridCol w="1308100"/>
              </a:tblGrid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数值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动作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左下落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向上击球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向右击球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向左击球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向下击球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向右上击球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15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向左上击球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向右下击球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7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17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向左下击球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Game Environment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612515" y="614045"/>
            <a:ext cx="499491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观察参数（</a:t>
            </a:r>
            <a:r>
              <a:rPr lang="en-US" altLang="zh-CN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Observation</a:t>
            </a: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618230" y="1195705"/>
          <a:ext cx="4988560" cy="311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430"/>
                <a:gridCol w="2102485"/>
                <a:gridCol w="1223645"/>
              </a:tblGrid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含义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数值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Player1 X</a:t>
                      </a: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坐标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[32,400]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Player1 Y</a:t>
                      </a: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坐标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[108,244]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Player1 </a:t>
                      </a: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速度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[-15,16]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Player1 </a:t>
                      </a: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下铲方向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[-1,1]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Player1 </a:t>
                      </a: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倒下时间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[-2,3]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  <a:ea typeface="宋体" panose="02010600030101010101" pitchFamily="2" charset="-122"/>
                        </a:rPr>
                        <a:t>.......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宋体" panose="02010600030101010101" pitchFamily="2" charset="-122"/>
                          <a:sym typeface="+mn-ea"/>
                        </a:rPr>
                        <a:t>......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宋体" panose="02010600030101010101" pitchFamily="2" charset="-122"/>
                          <a:sym typeface="+mn-ea"/>
                        </a:rPr>
                        <a:t>.......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26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球的</a:t>
                      </a: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X</a:t>
                      </a: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坐标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[20,432]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27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球的</a:t>
                      </a: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Y</a:t>
                      </a: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坐标</a:t>
                      </a:r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[0,252]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.......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911860"/>
            <a:ext cx="3155950" cy="339471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18230" y="4307205"/>
            <a:ext cx="5059680" cy="713740"/>
            <a:chOff x="5585" y="6783"/>
            <a:chExt cx="7968" cy="1124"/>
          </a:xfrm>
        </p:grpSpPr>
        <p:sp>
          <p:nvSpPr>
            <p:cNvPr id="23" name="Google Shape;782;p34"/>
            <p:cNvSpPr txBox="1"/>
            <p:nvPr/>
          </p:nvSpPr>
          <p:spPr>
            <a:xfrm>
              <a:off x="6007" y="6783"/>
              <a:ext cx="7547" cy="1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2000" dirty="0"/>
                <a:t>玩家</a:t>
              </a:r>
              <a:r>
                <a:rPr lang="en-US" altLang="zh-CN" sz="2000" dirty="0"/>
                <a:t>1</a:t>
              </a:r>
              <a:r>
                <a:rPr lang="zh-CN" altLang="en-US" sz="2000" dirty="0"/>
                <a:t>数据、玩家</a:t>
              </a:r>
              <a:r>
                <a:rPr lang="en-US" altLang="zh-CN" sz="2000" dirty="0"/>
                <a:t>2</a:t>
              </a:r>
              <a:r>
                <a:rPr lang="zh-CN" altLang="en-US" sz="2000" dirty="0"/>
                <a:t>数据、球的相关数据</a:t>
              </a:r>
              <a:endParaRPr lang="zh-CN" altLang="en-US" sz="2000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5585" y="7217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2267575" y="98731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2116455" y="2038350"/>
            <a:ext cx="3585210" cy="88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</a:t>
            </a:r>
            <a:br>
              <a:rPr lang="zh-CN" altLang="en-US"/>
            </a:br>
            <a:r>
              <a:rPr lang="zh-CN" altLang="en-US"/>
              <a:t>剖析</a:t>
            </a:r>
            <a:endParaRPr lang="zh-CN" altLang="en-US"/>
          </a:p>
        </p:txBody>
      </p:sp>
      <p:grpSp>
        <p:nvGrpSpPr>
          <p:cNvPr id="839" name="Google Shape;839;p35"/>
          <p:cNvGrpSpPr/>
          <p:nvPr/>
        </p:nvGrpSpPr>
        <p:grpSpPr>
          <a:xfrm>
            <a:off x="1662310" y="1033310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192" name="Google Shape;1192;p48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Action Space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780915" y="614045"/>
            <a:ext cx="382651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动作空间简化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1031240"/>
            <a:ext cx="4637405" cy="242506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972050" y="1420495"/>
            <a:ext cx="3325495" cy="1172845"/>
            <a:chOff x="8748" y="1343"/>
            <a:chExt cx="5237" cy="1847"/>
          </a:xfrm>
        </p:grpSpPr>
        <p:grpSp>
          <p:nvGrpSpPr>
            <p:cNvPr id="25" name="组合 24"/>
            <p:cNvGrpSpPr/>
            <p:nvPr/>
          </p:nvGrpSpPr>
          <p:grpSpPr>
            <a:xfrm>
              <a:off x="8748" y="1343"/>
              <a:ext cx="5237" cy="952"/>
              <a:chOff x="8747" y="1343"/>
              <a:chExt cx="5237" cy="952"/>
            </a:xfrm>
          </p:grpSpPr>
          <p:sp>
            <p:nvSpPr>
              <p:cNvPr id="26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en-US" sz="1800" dirty="0"/>
                  <a:t>Pettingzoo </a:t>
                </a:r>
                <a:r>
                  <a:rPr lang="zh-CN" altLang="en-US" sz="1800" dirty="0"/>
                  <a:t>导入并行环境</a:t>
                </a:r>
                <a:endParaRPr lang="zh-CN" altLang="en-US" sz="1800" dirty="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748" y="2238"/>
              <a:ext cx="5237" cy="952"/>
              <a:chOff x="8747" y="1343"/>
              <a:chExt cx="5237" cy="952"/>
            </a:xfrm>
          </p:grpSpPr>
          <p:sp>
            <p:nvSpPr>
              <p:cNvPr id="29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800" dirty="0">
                    <a:sym typeface="+mn-ea"/>
                  </a:rPr>
                  <a:t>动作简化（</a:t>
                </a:r>
                <a:r>
                  <a:rPr lang="en-US" altLang="zh-CN" sz="1800" dirty="0">
                    <a:sym typeface="+mn-ea"/>
                  </a:rPr>
                  <a:t>from 18 to 13 </a:t>
                </a:r>
                <a:r>
                  <a:rPr lang="zh-CN" altLang="en-US" sz="1800" dirty="0">
                    <a:sym typeface="+mn-ea"/>
                  </a:rPr>
                  <a:t>）</a:t>
                </a:r>
                <a:endParaRPr lang="zh-CN" altLang="en-US" sz="1800" dirty="0">
                  <a:sym typeface="+mn-ea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237480" y="2504440"/>
            <a:ext cx="3148330" cy="492760"/>
            <a:chOff x="8248" y="3944"/>
            <a:chExt cx="4958" cy="776"/>
          </a:xfrm>
        </p:grpSpPr>
        <p:sp>
          <p:nvSpPr>
            <p:cNvPr id="6" name="Google Shape;782;p34"/>
            <p:cNvSpPr txBox="1"/>
            <p:nvPr/>
          </p:nvSpPr>
          <p:spPr>
            <a:xfrm>
              <a:off x="8616" y="3944"/>
              <a:ext cx="4590" cy="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600" dirty="0">
                  <a:sym typeface="+mn-ea"/>
                </a:rPr>
                <a:t>减少动作数量，增加学习效率</a:t>
              </a:r>
              <a:endParaRPr lang="zh-CN" altLang="en-US" sz="1600" dirty="0">
                <a:sym typeface="+mn-ea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248" y="4360"/>
              <a:ext cx="224" cy="20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37480" y="2875280"/>
            <a:ext cx="3148330" cy="492760"/>
            <a:chOff x="8248" y="3944"/>
            <a:chExt cx="4958" cy="776"/>
          </a:xfrm>
        </p:grpSpPr>
        <p:sp>
          <p:nvSpPr>
            <p:cNvPr id="10" name="Google Shape;782;p34"/>
            <p:cNvSpPr txBox="1"/>
            <p:nvPr/>
          </p:nvSpPr>
          <p:spPr>
            <a:xfrm>
              <a:off x="8616" y="3944"/>
              <a:ext cx="4590" cy="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600" dirty="0">
                  <a:sym typeface="+mn-ea"/>
                </a:rPr>
                <a:t>剔除无意义动作（下落）</a:t>
              </a:r>
              <a:endParaRPr lang="zh-CN" altLang="en-US" sz="1600" dirty="0">
                <a:sym typeface="+mn-ea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8248" y="4360"/>
              <a:ext cx="224" cy="20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37480" y="3246120"/>
            <a:ext cx="3148330" cy="492760"/>
            <a:chOff x="8248" y="3944"/>
            <a:chExt cx="4958" cy="776"/>
          </a:xfrm>
        </p:grpSpPr>
        <p:sp>
          <p:nvSpPr>
            <p:cNvPr id="13" name="Google Shape;782;p34"/>
            <p:cNvSpPr txBox="1"/>
            <p:nvPr/>
          </p:nvSpPr>
          <p:spPr>
            <a:xfrm>
              <a:off x="8616" y="3944"/>
              <a:ext cx="4590" cy="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600" dirty="0">
                  <a:sym typeface="+mn-ea"/>
                </a:rPr>
                <a:t>相对方向（</a:t>
              </a:r>
              <a:r>
                <a:rPr lang="en-US" altLang="zh-CN" sz="1600" dirty="0">
                  <a:sym typeface="+mn-ea"/>
                </a:rPr>
                <a:t>2</a:t>
              </a:r>
              <a:r>
                <a:rPr lang="zh-CN" altLang="en-US" sz="1600" dirty="0">
                  <a:sym typeface="+mn-ea"/>
                </a:rPr>
                <a:t>名玩家方向反转）</a:t>
              </a:r>
              <a:endParaRPr lang="zh-CN" altLang="en-US" sz="1600" dirty="0">
                <a:sym typeface="+mn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248" y="4360"/>
              <a:ext cx="224" cy="20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4815205" y="1389380"/>
            <a:ext cx="3791585" cy="303022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3587750"/>
            <a:ext cx="3858260" cy="149542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972050" y="3815080"/>
            <a:ext cx="3325495" cy="604520"/>
            <a:chOff x="8747" y="1343"/>
            <a:chExt cx="5237" cy="952"/>
          </a:xfrm>
        </p:grpSpPr>
        <p:sp>
          <p:nvSpPr>
            <p:cNvPr id="18" name="Google Shape;782;p34"/>
            <p:cNvSpPr txBox="1"/>
            <p:nvPr/>
          </p:nvSpPr>
          <p:spPr>
            <a:xfrm>
              <a:off x="9115" y="1343"/>
              <a:ext cx="4869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/>
                <a:t>根据球坐标进行追球动作</a:t>
              </a:r>
              <a:endParaRPr lang="zh-CN" altLang="en-US" sz="1800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Observation Space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780915" y="614045"/>
            <a:ext cx="382651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观察机制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80915" y="1236980"/>
            <a:ext cx="3791585" cy="332803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4888865" y="1236980"/>
            <a:ext cx="3325495" cy="604520"/>
            <a:chOff x="8747" y="1343"/>
            <a:chExt cx="5237" cy="952"/>
          </a:xfrm>
        </p:grpSpPr>
        <p:sp>
          <p:nvSpPr>
            <p:cNvPr id="29" name="Google Shape;782;p34"/>
            <p:cNvSpPr txBox="1"/>
            <p:nvPr/>
          </p:nvSpPr>
          <p:spPr>
            <a:xfrm>
              <a:off x="9115" y="1343"/>
              <a:ext cx="4869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>
                  <a:sym typeface="+mn-ea"/>
                </a:rPr>
                <a:t>导入</a:t>
              </a:r>
              <a:r>
                <a:rPr lang="en-US" sz="1800" dirty="0">
                  <a:sym typeface="+mn-ea"/>
                </a:rPr>
                <a:t>35</a:t>
              </a:r>
              <a:r>
                <a:rPr lang="zh-CN" altLang="en-US" sz="1800" dirty="0">
                  <a:sym typeface="+mn-ea"/>
                </a:rPr>
                <a:t>个观察数据</a:t>
              </a:r>
              <a:endParaRPr lang="zh-CN" altLang="en-US" sz="1800" dirty="0">
                <a:sym typeface="+mn-ea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1978025"/>
            <a:ext cx="4229100" cy="1565910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4921250" y="1713865"/>
            <a:ext cx="3325495" cy="604520"/>
            <a:chOff x="8747" y="1343"/>
            <a:chExt cx="5237" cy="952"/>
          </a:xfrm>
        </p:grpSpPr>
        <p:sp>
          <p:nvSpPr>
            <p:cNvPr id="51" name="Google Shape;782;p34"/>
            <p:cNvSpPr txBox="1"/>
            <p:nvPr/>
          </p:nvSpPr>
          <p:spPr>
            <a:xfrm>
              <a:off x="9115" y="1343"/>
              <a:ext cx="4869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>
                  <a:sym typeface="+mn-ea"/>
                </a:rPr>
                <a:t>标准化为</a:t>
              </a:r>
              <a:r>
                <a:rPr lang="en-US" altLang="zh-CN" sz="1800" dirty="0">
                  <a:sym typeface="+mn-ea"/>
                </a:rPr>
                <a:t>[0 , 1]</a:t>
              </a:r>
              <a:endParaRPr lang="en-US" altLang="zh-CN" sz="1800" dirty="0">
                <a:sym typeface="+mn-ea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921250" y="2193925"/>
            <a:ext cx="3325495" cy="604520"/>
            <a:chOff x="8747" y="1343"/>
            <a:chExt cx="5237" cy="952"/>
          </a:xfrm>
        </p:grpSpPr>
        <p:sp>
          <p:nvSpPr>
            <p:cNvPr id="54" name="Google Shape;782;p34"/>
            <p:cNvSpPr txBox="1"/>
            <p:nvPr/>
          </p:nvSpPr>
          <p:spPr>
            <a:xfrm>
              <a:off x="9115" y="1343"/>
              <a:ext cx="4869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>
                  <a:sym typeface="+mn-ea"/>
                </a:rPr>
                <a:t>取</a:t>
              </a:r>
              <a:r>
                <a:rPr lang="en-US" altLang="zh-CN" sz="1800" dirty="0">
                  <a:sym typeface="+mn-ea"/>
                </a:rPr>
                <a:t>3</a:t>
              </a:r>
              <a:r>
                <a:rPr lang="zh-CN" altLang="en-US" sz="1800" dirty="0">
                  <a:sym typeface="+mn-ea"/>
                </a:rPr>
                <a:t>个主要部分数据</a:t>
              </a:r>
              <a:endParaRPr lang="zh-CN" altLang="en-US" sz="1800" dirty="0">
                <a:sym typeface="+mn-ea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154930" y="2646680"/>
            <a:ext cx="3148330" cy="492760"/>
            <a:chOff x="8248" y="3944"/>
            <a:chExt cx="4958" cy="776"/>
          </a:xfrm>
        </p:grpSpPr>
        <p:sp>
          <p:nvSpPr>
            <p:cNvPr id="3" name="Google Shape;782;p34"/>
            <p:cNvSpPr txBox="1"/>
            <p:nvPr/>
          </p:nvSpPr>
          <p:spPr>
            <a:xfrm>
              <a:off x="8616" y="3944"/>
              <a:ext cx="4590" cy="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600" dirty="0">
                  <a:sym typeface="+mn-ea"/>
                </a:rPr>
                <a:t>自身的数据（位置、行为）</a:t>
              </a:r>
              <a:endParaRPr lang="zh-CN" altLang="en-US" sz="1600" dirty="0">
                <a:sym typeface="+mn-ea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248" y="4360"/>
              <a:ext cx="224" cy="20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54930" y="3017520"/>
            <a:ext cx="3148330" cy="492760"/>
            <a:chOff x="8248" y="3944"/>
            <a:chExt cx="4958" cy="776"/>
          </a:xfrm>
        </p:grpSpPr>
        <p:sp>
          <p:nvSpPr>
            <p:cNvPr id="15" name="Google Shape;782;p34"/>
            <p:cNvSpPr txBox="1"/>
            <p:nvPr/>
          </p:nvSpPr>
          <p:spPr>
            <a:xfrm>
              <a:off x="8616" y="3944"/>
              <a:ext cx="4590" cy="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600" dirty="0">
                  <a:sym typeface="+mn-ea"/>
                </a:rPr>
                <a:t>对手的数据</a:t>
              </a:r>
              <a:r>
                <a:rPr lang="zh-CN" altLang="en-US" sz="1600" dirty="0">
                  <a:ea typeface="宋体" panose="02010600030101010101" pitchFamily="2" charset="-122"/>
                  <a:sym typeface="+mn-ea"/>
                </a:rPr>
                <a:t>（位置、行为）</a:t>
              </a:r>
              <a:endParaRPr lang="zh-CN" altLang="en-US" sz="1600" dirty="0"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248" y="4360"/>
              <a:ext cx="224" cy="20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54930" y="3388360"/>
            <a:ext cx="3148330" cy="492760"/>
            <a:chOff x="8248" y="3944"/>
            <a:chExt cx="4958" cy="776"/>
          </a:xfrm>
        </p:grpSpPr>
        <p:sp>
          <p:nvSpPr>
            <p:cNvPr id="18" name="Google Shape;782;p34"/>
            <p:cNvSpPr txBox="1"/>
            <p:nvPr/>
          </p:nvSpPr>
          <p:spPr>
            <a:xfrm>
              <a:off x="8616" y="3944"/>
              <a:ext cx="4590" cy="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600" dirty="0">
                  <a:sym typeface="+mn-ea"/>
                </a:rPr>
                <a:t>球的状态</a:t>
              </a:r>
              <a:r>
                <a:rPr lang="en-US" altLang="zh-CN" sz="1600" dirty="0">
                  <a:sym typeface="+mn-ea"/>
                </a:rPr>
                <a:t>    </a:t>
              </a:r>
              <a:r>
                <a:rPr lang="zh-CN" altLang="en-US" sz="1600" dirty="0">
                  <a:ea typeface="宋体" panose="02010600030101010101" pitchFamily="2" charset="-122"/>
                  <a:sym typeface="+mn-ea"/>
                </a:rPr>
                <a:t>（位置、速度）</a:t>
              </a:r>
              <a:endParaRPr lang="zh-CN" altLang="en-US" sz="1600" dirty="0"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8248" y="4360"/>
              <a:ext cx="224" cy="20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Reward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780915" y="614045"/>
            <a:ext cx="382651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基于球信息的奖励机制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80915" y="1236980"/>
            <a:ext cx="3791585" cy="332803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1331595"/>
            <a:ext cx="3994150" cy="2854325"/>
          </a:xfrm>
          <a:prstGeom prst="rect">
            <a:avLst/>
          </a:prstGeom>
        </p:spPr>
      </p:pic>
      <p:pic>
        <p:nvPicPr>
          <p:cNvPr id="7" name="图片 6" descr="区域划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852805"/>
            <a:ext cx="2989580" cy="298958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903470" y="1337945"/>
            <a:ext cx="3382010" cy="2086610"/>
            <a:chOff x="7750" y="3455"/>
            <a:chExt cx="5326" cy="3286"/>
          </a:xfrm>
        </p:grpSpPr>
        <p:grpSp>
          <p:nvGrpSpPr>
            <p:cNvPr id="53" name="组合 52"/>
            <p:cNvGrpSpPr/>
            <p:nvPr/>
          </p:nvGrpSpPr>
          <p:grpSpPr>
            <a:xfrm>
              <a:off x="7750" y="3455"/>
              <a:ext cx="5237" cy="952"/>
              <a:chOff x="8747" y="1343"/>
              <a:chExt cx="5237" cy="952"/>
            </a:xfrm>
          </p:grpSpPr>
          <p:sp>
            <p:nvSpPr>
              <p:cNvPr id="54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800" dirty="0">
                    <a:sym typeface="+mn-ea"/>
                  </a:rPr>
                  <a:t>区域</a:t>
                </a:r>
                <a:r>
                  <a:rPr lang="en-US" altLang="zh-CN" sz="1800" dirty="0">
                    <a:sym typeface="+mn-ea"/>
                  </a:rPr>
                  <a:t>4</a:t>
                </a:r>
                <a:r>
                  <a:rPr lang="zh-CN" altLang="en-US" sz="1800" dirty="0">
                    <a:sym typeface="+mn-ea"/>
                  </a:rPr>
                  <a:t>划分：</a:t>
                </a:r>
                <a:endParaRPr lang="en-US" altLang="zh-CN" sz="1800" dirty="0">
                  <a:sym typeface="+mn-ea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8118" y="4168"/>
              <a:ext cx="4958" cy="776"/>
              <a:chOff x="8248" y="3944"/>
              <a:chExt cx="4958" cy="776"/>
            </a:xfrm>
          </p:grpSpPr>
          <p:sp>
            <p:nvSpPr>
              <p:cNvPr id="3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左上空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118" y="4767"/>
              <a:ext cx="4958" cy="776"/>
              <a:chOff x="8248" y="3944"/>
              <a:chExt cx="4958" cy="776"/>
            </a:xfrm>
          </p:grpSpPr>
          <p:sp>
            <p:nvSpPr>
              <p:cNvPr id="15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右上空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8118" y="5366"/>
              <a:ext cx="4958" cy="776"/>
              <a:chOff x="8248" y="3944"/>
              <a:chExt cx="4958" cy="776"/>
            </a:xfrm>
          </p:grpSpPr>
          <p:sp>
            <p:nvSpPr>
              <p:cNvPr id="18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左下空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118" y="5965"/>
              <a:ext cx="4958" cy="776"/>
              <a:chOff x="8248" y="3944"/>
              <a:chExt cx="4958" cy="776"/>
            </a:xfrm>
          </p:grpSpPr>
          <p:sp>
            <p:nvSpPr>
              <p:cNvPr id="9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右下空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4903470" y="3498215"/>
            <a:ext cx="3325495" cy="604520"/>
            <a:chOff x="8747" y="1343"/>
            <a:chExt cx="5237" cy="952"/>
          </a:xfrm>
        </p:grpSpPr>
        <p:sp>
          <p:nvSpPr>
            <p:cNvPr id="13" name="Google Shape;782;p34"/>
            <p:cNvSpPr txBox="1"/>
            <p:nvPr/>
          </p:nvSpPr>
          <p:spPr>
            <a:xfrm>
              <a:off x="9115" y="1343"/>
              <a:ext cx="4869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>
                  <a:sym typeface="+mn-ea"/>
                </a:rPr>
                <a:t>鼓励进攻优势</a:t>
              </a:r>
              <a:r>
                <a:rPr lang="en-US" altLang="zh-CN" sz="1800" dirty="0">
                  <a:sym typeface="+mn-ea"/>
                </a:rPr>
                <a:t> (</a:t>
              </a:r>
              <a:r>
                <a:rPr lang="zh-CN" altLang="en-US" sz="1800" dirty="0">
                  <a:sym typeface="+mn-ea"/>
                </a:rPr>
                <a:t>加分</a:t>
              </a:r>
              <a:r>
                <a:rPr lang="en-US" altLang="zh-CN" sz="1800" dirty="0">
                  <a:sym typeface="+mn-ea"/>
                </a:rPr>
                <a:t>)</a:t>
              </a:r>
              <a:endParaRPr lang="en-US" altLang="zh-CN" sz="1800" dirty="0">
                <a:sym typeface="+mn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03470" y="3924300"/>
            <a:ext cx="3325495" cy="604520"/>
            <a:chOff x="8747" y="1343"/>
            <a:chExt cx="5237" cy="952"/>
          </a:xfrm>
        </p:grpSpPr>
        <p:sp>
          <p:nvSpPr>
            <p:cNvPr id="23" name="Google Shape;782;p34"/>
            <p:cNvSpPr txBox="1"/>
            <p:nvPr/>
          </p:nvSpPr>
          <p:spPr>
            <a:xfrm>
              <a:off x="9115" y="1343"/>
              <a:ext cx="4869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>
                  <a:sym typeface="+mn-ea"/>
                </a:rPr>
                <a:t>拒绝防守劣势</a:t>
              </a:r>
              <a:r>
                <a:rPr lang="en-US" altLang="zh-CN" sz="1800" dirty="0">
                  <a:sym typeface="+mn-ea"/>
                </a:rPr>
                <a:t> (</a:t>
              </a:r>
              <a:r>
                <a:rPr lang="zh-CN" altLang="en-US" sz="1800" dirty="0">
                  <a:ea typeface="宋体" panose="02010600030101010101" pitchFamily="2" charset="-122"/>
                  <a:sym typeface="+mn-ea"/>
                </a:rPr>
                <a:t>扣分</a:t>
              </a:r>
              <a:r>
                <a:rPr lang="en-US" altLang="zh-CN" sz="1800" dirty="0">
                  <a:ea typeface="宋体" panose="02010600030101010101" pitchFamily="2" charset="-122"/>
                  <a:sym typeface="+mn-ea"/>
                </a:rPr>
                <a:t>)</a:t>
              </a:r>
              <a:endParaRPr lang="en-US" altLang="zh-CN" sz="1800" dirty="0"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5" y="3991610"/>
            <a:ext cx="4013200" cy="537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Record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780915" y="614045"/>
            <a:ext cx="382651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回合统计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80915" y="1236980"/>
            <a:ext cx="3791585" cy="26454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3470" y="1337945"/>
            <a:ext cx="3382010" cy="1706245"/>
            <a:chOff x="7750" y="3455"/>
            <a:chExt cx="5326" cy="2687"/>
          </a:xfrm>
        </p:grpSpPr>
        <p:grpSp>
          <p:nvGrpSpPr>
            <p:cNvPr id="53" name="组合 52"/>
            <p:cNvGrpSpPr/>
            <p:nvPr/>
          </p:nvGrpSpPr>
          <p:grpSpPr>
            <a:xfrm>
              <a:off x="7750" y="3455"/>
              <a:ext cx="5237" cy="952"/>
              <a:chOff x="8747" y="1343"/>
              <a:chExt cx="5237" cy="952"/>
            </a:xfrm>
          </p:grpSpPr>
          <p:sp>
            <p:nvSpPr>
              <p:cNvPr id="54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800" dirty="0">
                    <a:sym typeface="+mn-ea"/>
                  </a:rPr>
                  <a:t>统计回合数以及奖励得分</a:t>
                </a:r>
                <a:endParaRPr lang="zh-CN" altLang="en-US" sz="1800" dirty="0">
                  <a:sym typeface="+mn-ea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8118" y="4168"/>
              <a:ext cx="4958" cy="776"/>
              <a:chOff x="8248" y="3944"/>
              <a:chExt cx="4958" cy="776"/>
            </a:xfrm>
          </p:grpSpPr>
          <p:sp>
            <p:nvSpPr>
              <p:cNvPr id="3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en-US" altLang="zh-CN" sz="1600" dirty="0">
                    <a:sym typeface="+mn-ea"/>
                  </a:rPr>
                  <a:t>player 1 </a:t>
                </a:r>
                <a:r>
                  <a:rPr lang="zh-CN" altLang="en-US" sz="1600" dirty="0">
                    <a:sym typeface="+mn-ea"/>
                  </a:rPr>
                  <a:t>奖励得分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118" y="4767"/>
              <a:ext cx="4958" cy="776"/>
              <a:chOff x="8248" y="3944"/>
              <a:chExt cx="4958" cy="776"/>
            </a:xfrm>
          </p:grpSpPr>
          <p:sp>
            <p:nvSpPr>
              <p:cNvPr id="15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en-US" altLang="zh-CN" sz="1600" dirty="0">
                    <a:sym typeface="+mn-ea"/>
                  </a:rPr>
                  <a:t>player 2 </a:t>
                </a:r>
                <a:r>
                  <a:rPr lang="zh-CN" altLang="en-US" sz="1600" dirty="0">
                    <a:sym typeface="+mn-ea"/>
                  </a:rPr>
                  <a:t>奖励得分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8118" y="5366"/>
              <a:ext cx="4958" cy="776"/>
              <a:chOff x="8248" y="3944"/>
              <a:chExt cx="4958" cy="776"/>
            </a:xfrm>
          </p:grpSpPr>
          <p:sp>
            <p:nvSpPr>
              <p:cNvPr id="18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已进行回合数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903470" y="3221990"/>
            <a:ext cx="3325495" cy="604520"/>
            <a:chOff x="8747" y="1343"/>
            <a:chExt cx="5237" cy="952"/>
          </a:xfrm>
        </p:grpSpPr>
        <p:sp>
          <p:nvSpPr>
            <p:cNvPr id="23" name="Google Shape;782;p34"/>
            <p:cNvSpPr txBox="1"/>
            <p:nvPr/>
          </p:nvSpPr>
          <p:spPr>
            <a:xfrm>
              <a:off x="9115" y="1343"/>
              <a:ext cx="4869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>
                  <a:ea typeface="宋体" panose="02010600030101010101" pitchFamily="2" charset="-122"/>
                  <a:sym typeface="+mn-ea"/>
                </a:rPr>
                <a:t>通过奖励变化进行决策改进</a:t>
              </a:r>
              <a:endParaRPr lang="zh-CN" altLang="en-US" sz="1800" dirty="0"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" y="1440815"/>
            <a:ext cx="4397375" cy="21215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2267575" y="98731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</a:t>
            </a:r>
            <a:r>
              <a:rPr lang="en-US" dirty="0"/>
              <a:t>4</a:t>
            </a:r>
            <a:endParaRPr lang="en-US" altLang="en-GB"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2116455" y="2038350"/>
            <a:ext cx="4398645" cy="88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训练</a:t>
            </a:r>
            <a:br>
              <a:rPr lang="en-US" altLang="zh-CN" dirty="0"/>
            </a:br>
            <a:r>
              <a:rPr lang="zh-CN" altLang="en-US" dirty="0"/>
              <a:t>框架</a:t>
            </a:r>
            <a:endParaRPr lang="zh-CN" altLang="en-US" dirty="0"/>
          </a:p>
        </p:txBody>
      </p:sp>
      <p:grpSp>
        <p:nvGrpSpPr>
          <p:cNvPr id="839" name="Google Shape;839;p35"/>
          <p:cNvGrpSpPr/>
          <p:nvPr/>
        </p:nvGrpSpPr>
        <p:grpSpPr>
          <a:xfrm>
            <a:off x="1662310" y="1033310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5" name="Google Shape;1345;p54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1346" name="Google Shape;1346;p54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Train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780915" y="614045"/>
            <a:ext cx="416560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PPO</a:t>
            </a: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框架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80915" y="1236980"/>
            <a:ext cx="4130040" cy="386143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3470" y="1337945"/>
            <a:ext cx="3382010" cy="1706245"/>
            <a:chOff x="7750" y="3455"/>
            <a:chExt cx="5326" cy="2687"/>
          </a:xfrm>
        </p:grpSpPr>
        <p:grpSp>
          <p:nvGrpSpPr>
            <p:cNvPr id="53" name="组合 52"/>
            <p:cNvGrpSpPr/>
            <p:nvPr/>
          </p:nvGrpSpPr>
          <p:grpSpPr>
            <a:xfrm>
              <a:off x="7750" y="3455"/>
              <a:ext cx="5237" cy="952"/>
              <a:chOff x="8747" y="1343"/>
              <a:chExt cx="5237" cy="952"/>
            </a:xfrm>
          </p:grpSpPr>
          <p:sp>
            <p:nvSpPr>
              <p:cNvPr id="54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800" dirty="0">
                    <a:sym typeface="+mn-ea"/>
                  </a:rPr>
                  <a:t>参数设置</a:t>
                </a:r>
                <a:endParaRPr lang="zh-CN" altLang="en-US" sz="1800" dirty="0">
                  <a:sym typeface="+mn-ea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8118" y="4168"/>
              <a:ext cx="4958" cy="776"/>
              <a:chOff x="8248" y="3944"/>
              <a:chExt cx="4958" cy="776"/>
            </a:xfrm>
          </p:grpSpPr>
          <p:sp>
            <p:nvSpPr>
              <p:cNvPr id="3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学习率</a:t>
                </a:r>
                <a:r>
                  <a:rPr lang="en-US" altLang="zh-CN" sz="1600" dirty="0">
                    <a:sym typeface="+mn-ea"/>
                  </a:rPr>
                  <a:t> : 0.0003 (</a:t>
                </a:r>
                <a:r>
                  <a:rPr lang="zh-CN" altLang="en-US" sz="1600" dirty="0">
                    <a:sym typeface="+mn-ea"/>
                  </a:rPr>
                  <a:t>训练稳定）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118" y="4767"/>
              <a:ext cx="4958" cy="776"/>
              <a:chOff x="8248" y="3944"/>
              <a:chExt cx="4958" cy="776"/>
            </a:xfrm>
          </p:grpSpPr>
          <p:sp>
            <p:nvSpPr>
              <p:cNvPr id="15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en-US" altLang="zh-CN" sz="1600" dirty="0">
                    <a:sym typeface="+mn-ea"/>
                  </a:rPr>
                  <a:t>step : 2048 (</a:t>
                </a:r>
                <a:r>
                  <a:rPr lang="zh-CN" altLang="en-US" sz="1600" dirty="0">
                    <a:sym typeface="+mn-ea"/>
                  </a:rPr>
                  <a:t>覆盖多局游戏）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8118" y="5366"/>
              <a:ext cx="4958" cy="776"/>
              <a:chOff x="8248" y="3944"/>
              <a:chExt cx="4958" cy="776"/>
            </a:xfrm>
          </p:grpSpPr>
          <p:sp>
            <p:nvSpPr>
              <p:cNvPr id="18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en-US" altLang="zh-CN" sz="1600" dirty="0">
                    <a:sym typeface="+mn-ea"/>
                  </a:rPr>
                  <a:t>clip </a:t>
                </a:r>
                <a:r>
                  <a:rPr lang="zh-CN" altLang="en-US" sz="1600" dirty="0">
                    <a:ea typeface="宋体" panose="02010600030101010101" pitchFamily="2" charset="-122"/>
                    <a:sym typeface="+mn-ea"/>
                  </a:rPr>
                  <a:t>：</a:t>
                </a:r>
                <a:r>
                  <a:rPr lang="en-US" altLang="zh-CN" sz="1600" dirty="0">
                    <a:ea typeface="宋体" panose="02010600030101010101" pitchFamily="2" charset="-122"/>
                    <a:sym typeface="+mn-ea"/>
                  </a:rPr>
                  <a:t>0.2</a:t>
                </a:r>
                <a:r>
                  <a:rPr lang="zh-CN" altLang="en-US" sz="1600" dirty="0">
                    <a:ea typeface="宋体" panose="02010600030101010101" pitchFamily="2" charset="-122"/>
                    <a:sym typeface="+mn-ea"/>
                  </a:rPr>
                  <a:t>（裁剪机制，渐进性）</a:t>
                </a:r>
                <a:endParaRPr lang="zh-CN" altLang="en-US" sz="1600" dirty="0"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4903470" y="2833370"/>
            <a:ext cx="3502660" cy="604520"/>
            <a:chOff x="8747" y="1343"/>
            <a:chExt cx="5516" cy="952"/>
          </a:xfrm>
        </p:grpSpPr>
        <p:sp>
          <p:nvSpPr>
            <p:cNvPr id="13" name="Google Shape;782;p34"/>
            <p:cNvSpPr txBox="1"/>
            <p:nvPr/>
          </p:nvSpPr>
          <p:spPr>
            <a:xfrm>
              <a:off x="9115" y="1343"/>
              <a:ext cx="5148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>
                  <a:sym typeface="+mn-ea"/>
                </a:rPr>
                <a:t>训练规模</a:t>
              </a:r>
              <a:r>
                <a:rPr lang="en-US" altLang="zh-CN" sz="1800" dirty="0">
                  <a:sym typeface="+mn-ea"/>
                </a:rPr>
                <a:t> </a:t>
              </a:r>
              <a:r>
                <a:rPr lang="zh-CN" altLang="en-US" sz="1800" dirty="0">
                  <a:ea typeface="宋体" panose="02010600030101010101" pitchFamily="2" charset="-122"/>
                  <a:sym typeface="+mn-ea"/>
                </a:rPr>
                <a:t>：</a:t>
              </a:r>
              <a:r>
                <a:rPr lang="en-US" altLang="zh-CN" sz="1800" dirty="0">
                  <a:ea typeface="宋体" panose="02010600030101010101" pitchFamily="2" charset="-122"/>
                  <a:sym typeface="+mn-ea"/>
                </a:rPr>
                <a:t> 10</a:t>
              </a:r>
              <a:r>
                <a:rPr lang="zh-CN" altLang="en-US" sz="1800" dirty="0">
                  <a:ea typeface="宋体" panose="02010600030101010101" pitchFamily="2" charset="-122"/>
                  <a:sym typeface="+mn-ea"/>
                </a:rPr>
                <a:t>万次</a:t>
              </a:r>
              <a:endParaRPr lang="zh-CN" altLang="en-US" sz="1800" dirty="0"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" y="945515"/>
            <a:ext cx="3794125" cy="370522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903470" y="3195955"/>
            <a:ext cx="4006850" cy="1706245"/>
            <a:chOff x="7750" y="3455"/>
            <a:chExt cx="6310" cy="2687"/>
          </a:xfrm>
        </p:grpSpPr>
        <p:grpSp>
          <p:nvGrpSpPr>
            <p:cNvPr id="8" name="组合 7"/>
            <p:cNvGrpSpPr/>
            <p:nvPr/>
          </p:nvGrpSpPr>
          <p:grpSpPr>
            <a:xfrm>
              <a:off x="7750" y="3455"/>
              <a:ext cx="5237" cy="952"/>
              <a:chOff x="8747" y="1343"/>
              <a:chExt cx="5237" cy="952"/>
            </a:xfrm>
          </p:grpSpPr>
          <p:sp>
            <p:nvSpPr>
              <p:cNvPr id="9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en-US" altLang="zh-CN" sz="1800" dirty="0">
                    <a:sym typeface="+mn-ea"/>
                  </a:rPr>
                  <a:t>PPO Clip</a:t>
                </a:r>
                <a:endParaRPr lang="en-US" altLang="zh-CN" sz="1800" dirty="0">
                  <a:sym typeface="+mn-ea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118" y="4168"/>
              <a:ext cx="5942" cy="777"/>
              <a:chOff x="8248" y="3944"/>
              <a:chExt cx="5942" cy="777"/>
            </a:xfrm>
          </p:grpSpPr>
          <p:sp>
            <p:nvSpPr>
              <p:cNvPr id="27" name="Google Shape;782;p34"/>
              <p:cNvSpPr txBox="1"/>
              <p:nvPr/>
            </p:nvSpPr>
            <p:spPr>
              <a:xfrm>
                <a:off x="8616" y="3944"/>
                <a:ext cx="5574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不需要调节</a:t>
                </a:r>
                <a:r>
                  <a:rPr lang="en-US" altLang="zh-CN" sz="1600" dirty="0">
                    <a:sym typeface="+mn-ea"/>
                  </a:rPr>
                  <a:t>KL</a:t>
                </a:r>
                <a:r>
                  <a:rPr lang="zh-CN" altLang="en-US" sz="1600" dirty="0">
                    <a:sym typeface="+mn-ea"/>
                  </a:rPr>
                  <a:t>系数</a:t>
                </a:r>
                <a:r>
                  <a:rPr lang="en-US" altLang="zh-CN" sz="1600" dirty="0">
                    <a:sym typeface="+mn-ea"/>
                  </a:rPr>
                  <a:t>β (</a:t>
                </a:r>
                <a:r>
                  <a:rPr lang="en-US" altLang="zh-CN" sz="1600" dirty="0">
                    <a:ea typeface="宋体" panose="02010600030101010101" pitchFamily="2" charset="-122"/>
                    <a:sym typeface="+mn-ea"/>
                  </a:rPr>
                  <a:t>PPO-Penalty</a:t>
                </a:r>
                <a:r>
                  <a:rPr lang="zh-CN" altLang="en-US" sz="1600" dirty="0">
                    <a:ea typeface="宋体" panose="02010600030101010101" pitchFamily="2" charset="-122"/>
                    <a:sym typeface="+mn-ea"/>
                  </a:rPr>
                  <a:t>）</a:t>
                </a:r>
                <a:endParaRPr lang="zh-CN" altLang="en-US" sz="1600" dirty="0"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118" y="4722"/>
              <a:ext cx="5014" cy="777"/>
              <a:chOff x="8248" y="3899"/>
              <a:chExt cx="5014" cy="777"/>
            </a:xfrm>
          </p:grpSpPr>
          <p:sp>
            <p:nvSpPr>
              <p:cNvPr id="30" name="Google Shape;782;p34"/>
              <p:cNvSpPr txBox="1"/>
              <p:nvPr/>
            </p:nvSpPr>
            <p:spPr>
              <a:xfrm>
                <a:off x="8672" y="3899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策略约束保证渐进性改进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118" y="5366"/>
              <a:ext cx="4958" cy="776"/>
              <a:chOff x="8248" y="3944"/>
              <a:chExt cx="4958" cy="776"/>
            </a:xfrm>
          </p:grpSpPr>
          <p:sp>
            <p:nvSpPr>
              <p:cNvPr id="33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训练稳定性，适用于对抗游戏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2267575" y="98731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2116455" y="2038350"/>
            <a:ext cx="3585210" cy="88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背景</a:t>
            </a:r>
            <a:br>
              <a:rPr lang="zh-CN" altLang="en-US"/>
            </a:br>
            <a:r>
              <a:rPr lang="zh-CN" altLang="en-US"/>
              <a:t>概述</a:t>
            </a:r>
            <a:endParaRPr lang="zh-CN" altLang="en-US"/>
          </a:p>
        </p:txBody>
      </p:sp>
      <p:grpSp>
        <p:nvGrpSpPr>
          <p:cNvPr id="806" name="Google Shape;806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07" name="Google Shape;807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39" name="Google Shape;839;p35"/>
          <p:cNvGrpSpPr/>
          <p:nvPr/>
        </p:nvGrpSpPr>
        <p:grpSpPr>
          <a:xfrm>
            <a:off x="1662310" y="1033310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Train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763135" y="197485"/>
            <a:ext cx="416560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PPO</a:t>
            </a: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框架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050" name="Picture 2" descr="简单的PPO算法笔记_ppo算法流程图-CSDN博客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2" y="852985"/>
            <a:ext cx="4661113" cy="262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4949663" y="852985"/>
          <a:ext cx="3792543" cy="3776164"/>
        </p:xfrm>
        <a:graphic>
          <a:graphicData uri="http://schemas.openxmlformats.org/drawingml/2006/table">
            <a:tbl>
              <a:tblPr/>
              <a:tblGrid>
                <a:gridCol w="1264181"/>
                <a:gridCol w="1264181"/>
                <a:gridCol w="1264181"/>
              </a:tblGrid>
              <a:tr h="539452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图中组件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具体实现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solidFill>
                            <a:srgbClr val="000000"/>
                          </a:solidFill>
                        </a:rPr>
                        <a:t>自我对战特色</a:t>
                      </a:r>
                      <a:endParaRPr lang="zh-CN" altLang="en-US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</a:tr>
              <a:tr h="5394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env</a:t>
                      </a:r>
                      <a:endParaRPr lang="en-US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SelfPlayGymWrapper</a:t>
                      </a:r>
                      <a:endParaRPr lang="en-US" sz="1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rgbClr val="000000"/>
                          </a:solidFill>
                        </a:rPr>
                        <a:t>动态对手模型</a:t>
                      </a:r>
                      <a:endParaRPr lang="zh-CN" altLang="en-US" sz="1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</a:tr>
              <a:tr h="5394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Pi</a:t>
                      </a:r>
                      <a:endParaRPr lang="en-US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PPO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</a:rPr>
                        <a:t>策略网络</a:t>
                      </a:r>
                      <a:endParaRPr lang="zh-CN" altLang="en-US" sz="1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0000"/>
                          </a:solidFill>
                        </a:rPr>
                        <a:t>适应不断变强的对手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94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OldPi</a:t>
                      </a:r>
                      <a:endParaRPr lang="en-US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rgbClr val="000000"/>
                          </a:solidFill>
                        </a:rPr>
                        <a:t>旧策略参数</a:t>
                      </a:r>
                      <a:endParaRPr lang="zh-CN" altLang="en-US" sz="1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PPO-Clip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</a:rPr>
                        <a:t>稳定性保证</a:t>
                      </a:r>
                      <a:endParaRPr lang="zh-CN" altLang="en-US" sz="1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</a:tr>
              <a:tr h="5394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Critic</a:t>
                      </a:r>
                      <a:endParaRPr lang="en-US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rgbClr val="000000"/>
                          </a:solidFill>
                        </a:rPr>
                        <a:t>价值网络</a:t>
                      </a:r>
                      <a:endParaRPr lang="zh-CN" altLang="en-US" sz="1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rgbClr val="000000"/>
                          </a:solidFill>
                        </a:rPr>
                        <a:t>评估当前对手下的胜率</a:t>
                      </a:r>
                      <a:endParaRPr lang="zh-CN" altLang="en-US" sz="1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94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Buffer</a:t>
                      </a:r>
                      <a:endParaRPr lang="en-US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0000"/>
                          </a:solidFill>
                        </a:rPr>
                        <a:t>RolloutBuffer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solidFill>
                            <a:srgbClr val="000000"/>
                          </a:solidFill>
                        </a:rPr>
                        <a:t>存储对战经验</a:t>
                      </a:r>
                      <a:endParaRPr lang="zh-CN" altLang="en-US" sz="1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</a:tr>
              <a:tr h="5394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operation</a:t>
                      </a:r>
                      <a:endParaRPr lang="en-US" sz="1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PPO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</a:rPr>
                        <a:t>更新</a:t>
                      </a:r>
                      <a:endParaRPr lang="zh-CN" altLang="en-US" sz="1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0000"/>
                          </a:solidFill>
                        </a:rPr>
                        <a:t>渐进式策略改进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2" y="3540278"/>
            <a:ext cx="4661113" cy="7502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2267575" y="98731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</a:t>
            </a:r>
            <a:r>
              <a:rPr lang="en-US" dirty="0"/>
              <a:t>5</a:t>
            </a:r>
            <a:endParaRPr lang="en-US" altLang="en-GB"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2116455" y="2038350"/>
            <a:ext cx="4398645" cy="88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效果</a:t>
            </a:r>
            <a:br>
              <a:rPr lang="zh-CN" altLang="en-US"/>
            </a:br>
            <a:r>
              <a:rPr lang="zh-CN" altLang="en-US"/>
              <a:t>展示</a:t>
            </a:r>
            <a:endParaRPr lang="zh-CN" altLang="en-US"/>
          </a:p>
        </p:txBody>
      </p:sp>
      <p:grpSp>
        <p:nvGrpSpPr>
          <p:cNvPr id="839" name="Google Shape;839;p35"/>
          <p:cNvGrpSpPr/>
          <p:nvPr/>
        </p:nvGrpSpPr>
        <p:grpSpPr>
          <a:xfrm>
            <a:off x="1662310" y="1033310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5" name="Google Shape;1345;p54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1346" name="Google Shape;1346;p54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无标题视频——使用Clipchamp制作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35914" y="270001"/>
            <a:ext cx="7994269" cy="449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145325" y="105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Data </a:t>
            </a:r>
            <a:r>
              <a:rPr lang="en-US" altLang="zh-CN" b="1" dirty="0" err="1"/>
              <a:t>Analyse</a:t>
            </a:r>
            <a:r>
              <a:rPr lang="en-US" altLang="zh-CN" b="1" dirty="0"/>
              <a:t>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40598" y="704532"/>
            <a:ext cx="4130040" cy="386143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5036058" y="756285"/>
            <a:ext cx="3416935" cy="604520"/>
            <a:chOff x="8747" y="1410"/>
            <a:chExt cx="5381" cy="952"/>
          </a:xfrm>
        </p:grpSpPr>
        <p:sp>
          <p:nvSpPr>
            <p:cNvPr id="54" name="Google Shape;782;p34"/>
            <p:cNvSpPr txBox="1"/>
            <p:nvPr/>
          </p:nvSpPr>
          <p:spPr>
            <a:xfrm>
              <a:off x="9259" y="1410"/>
              <a:ext cx="4869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>
                  <a:sym typeface="+mn-ea"/>
                </a:rPr>
                <a:t>平均回合奖励曲线</a:t>
              </a:r>
              <a:endParaRPr lang="zh-CN" altLang="en-US" sz="1800" dirty="0">
                <a:sym typeface="+mn-ea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2" y="928391"/>
            <a:ext cx="4766481" cy="158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5186553" y="1240229"/>
            <a:ext cx="3771900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zh-CN" altLang="en-US" dirty="0">
                <a:solidFill>
                  <a:schemeClr val="dk1"/>
                </a:solidFill>
                <a:latin typeface="Roboto" panose="02000000000000000000"/>
                <a:cs typeface="Roboto" panose="02000000000000000000"/>
                <a:sym typeface="Roboto" panose="02000000000000000000"/>
              </a:rPr>
              <a:t>奖励下降反映训练成功：</a:t>
            </a:r>
            <a:r>
              <a:rPr lang="en-US" altLang="zh-CN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AI</a:t>
            </a:r>
            <a:r>
              <a:rPr lang="zh-CN" altLang="en-US" dirty="0">
                <a:solidFill>
                  <a:schemeClr val="dk1"/>
                </a:solidFill>
                <a:latin typeface="Roboto" panose="02000000000000000000"/>
                <a:cs typeface="Roboto" panose="02000000000000000000"/>
                <a:sym typeface="Roboto" panose="02000000000000000000"/>
              </a:rPr>
              <a:t>从轻松战胜弱对手</a:t>
            </a:r>
            <a:r>
              <a:rPr lang="en-US" altLang="zh-CN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</a:t>
            </a:r>
            <a:r>
              <a:rPr lang="zh-CN" altLang="en-US" dirty="0">
                <a:solidFill>
                  <a:schemeClr val="dk1"/>
                </a:solidFill>
                <a:latin typeface="Roboto" panose="02000000000000000000"/>
                <a:cs typeface="Roboto" panose="02000000000000000000"/>
                <a:sym typeface="Roboto" panose="02000000000000000000"/>
              </a:rPr>
              <a:t>奖励</a:t>
            </a:r>
            <a:r>
              <a:rPr lang="en-US" altLang="zh-CN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4.5)</a:t>
            </a:r>
            <a:r>
              <a:rPr lang="zh-CN" altLang="en-US" dirty="0">
                <a:solidFill>
                  <a:schemeClr val="dk1"/>
                </a:solidFill>
                <a:latin typeface="Roboto" panose="02000000000000000000"/>
                <a:cs typeface="Roboto" panose="02000000000000000000"/>
                <a:sym typeface="Roboto" panose="02000000000000000000"/>
              </a:rPr>
              <a:t>进化到与强对手均衡对抗</a:t>
            </a:r>
            <a:r>
              <a:rPr lang="en-US" altLang="zh-CN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</a:t>
            </a:r>
            <a:r>
              <a:rPr lang="zh-CN" altLang="en-US" dirty="0">
                <a:solidFill>
                  <a:schemeClr val="dk1"/>
                </a:solidFill>
                <a:latin typeface="Roboto" panose="02000000000000000000"/>
                <a:cs typeface="Roboto" panose="02000000000000000000"/>
                <a:sym typeface="Roboto" panose="02000000000000000000"/>
              </a:rPr>
              <a:t>奖励接近</a:t>
            </a:r>
            <a:r>
              <a:rPr lang="en-US" altLang="zh-CN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0)</a:t>
            </a:r>
            <a:r>
              <a:rPr lang="zh-CN" altLang="en-US" dirty="0">
                <a:solidFill>
                  <a:schemeClr val="dk1"/>
                </a:solidFill>
                <a:latin typeface="Roboto" panose="02000000000000000000"/>
                <a:cs typeface="Roboto" panose="02000000000000000000"/>
                <a:sym typeface="Roboto" panose="02000000000000000000"/>
              </a:rPr>
              <a:t>，体现了策略的持续进化和竞技水平的显著提升。</a:t>
            </a:r>
            <a:endParaRPr lang="zh-CN" altLang="en-US" dirty="0">
              <a:solidFill>
                <a:schemeClr val="dk1"/>
              </a:solidFill>
              <a:latin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9" y="2564370"/>
            <a:ext cx="4788704" cy="159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5036058" y="2550636"/>
            <a:ext cx="3416935" cy="604520"/>
            <a:chOff x="8747" y="1410"/>
            <a:chExt cx="5381" cy="952"/>
          </a:xfrm>
        </p:grpSpPr>
        <p:sp>
          <p:nvSpPr>
            <p:cNvPr id="24" name="Google Shape;782;p34"/>
            <p:cNvSpPr txBox="1"/>
            <p:nvPr/>
          </p:nvSpPr>
          <p:spPr>
            <a:xfrm>
              <a:off x="9259" y="1410"/>
              <a:ext cx="4869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/>
                <a:t>熵损失曲线分析</a:t>
              </a:r>
              <a:endParaRPr lang="zh-CN" altLang="en-US" sz="1800" dirty="0">
                <a:sym typeface="+mn-ea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5186553" y="3072812"/>
            <a:ext cx="3771900" cy="102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zh-CN" altLang="en-US" dirty="0">
                <a:solidFill>
                  <a:schemeClr val="dk1"/>
                </a:solidFill>
                <a:latin typeface="Roboto" panose="02000000000000000000"/>
                <a:cs typeface="Roboto" panose="02000000000000000000"/>
              </a:rPr>
              <a:t>熵损失从</a:t>
            </a:r>
            <a:r>
              <a:rPr lang="en-US" altLang="zh-CN" dirty="0">
                <a:solidFill>
                  <a:schemeClr val="dk1"/>
                </a:solidFill>
                <a:latin typeface="Roboto" panose="02000000000000000000"/>
                <a:cs typeface="Roboto" panose="02000000000000000000"/>
              </a:rPr>
              <a:t>-2.1</a:t>
            </a:r>
            <a:r>
              <a:rPr lang="zh-CN" altLang="en-US" dirty="0">
                <a:solidFill>
                  <a:schemeClr val="dk1"/>
                </a:solidFill>
                <a:latin typeface="Roboto" panose="02000000000000000000"/>
                <a:cs typeface="Roboto" panose="02000000000000000000"/>
              </a:rPr>
              <a:t>上升到</a:t>
            </a:r>
            <a:r>
              <a:rPr lang="en-US" altLang="zh-CN" dirty="0">
                <a:solidFill>
                  <a:schemeClr val="dk1"/>
                </a:solidFill>
                <a:latin typeface="Roboto" panose="02000000000000000000"/>
                <a:cs typeface="Roboto" panose="02000000000000000000"/>
              </a:rPr>
              <a:t>-1.1</a:t>
            </a:r>
            <a:r>
              <a:rPr lang="zh-CN" altLang="en-US" dirty="0">
                <a:solidFill>
                  <a:schemeClr val="dk1"/>
                </a:solidFill>
                <a:latin typeface="Roboto" panose="02000000000000000000"/>
                <a:cs typeface="Roboto" panose="02000000000000000000"/>
              </a:rPr>
              <a:t>，表明</a:t>
            </a:r>
            <a:r>
              <a:rPr lang="en-US" altLang="zh-CN" dirty="0">
                <a:solidFill>
                  <a:schemeClr val="dk1"/>
                </a:solidFill>
                <a:latin typeface="Roboto" panose="02000000000000000000"/>
                <a:cs typeface="Roboto" panose="02000000000000000000"/>
              </a:rPr>
              <a:t>AI</a:t>
            </a:r>
            <a:r>
              <a:rPr lang="zh-CN" altLang="en-US" dirty="0">
                <a:solidFill>
                  <a:schemeClr val="dk1"/>
                </a:solidFill>
                <a:latin typeface="Roboto" panose="02000000000000000000"/>
                <a:cs typeface="Roboto" panose="02000000000000000000"/>
              </a:rPr>
              <a:t>策略从高度随机探索逐步收敛为确定性决策，体现了从探索学习向成熟策略的自然演化过程。</a:t>
            </a:r>
            <a:endParaRPr lang="zh-CN" altLang="en-US" dirty="0">
              <a:solidFill>
                <a:schemeClr val="dk1"/>
              </a:solidFill>
              <a:latin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204761" y="1376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b="1" dirty="0"/>
              <a:t>Ablation Experiments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31005" y="1252158"/>
            <a:ext cx="3525321" cy="263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评估指标</a:t>
            </a:r>
            <a:endParaRPr lang="zh-CN" altLang="en-US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胜率 </a:t>
            </a:r>
            <a:r>
              <a:rPr lang="en-US" altLang="zh-CN" b="1" dirty="0">
                <a:solidFill>
                  <a:schemeClr val="bg1"/>
                </a:solidFill>
              </a:rPr>
              <a:t>(Win Rate)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对抗随机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规则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收敛步数 </a:t>
            </a:r>
            <a:r>
              <a:rPr lang="en-US" altLang="zh-CN" b="1" dirty="0">
                <a:solidFill>
                  <a:schemeClr val="bg1"/>
                </a:solidFill>
              </a:rPr>
              <a:t>(Convergence Steps)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达到稳定性能所需的训练步数</a:t>
            </a: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最终技能水平 </a:t>
            </a:r>
            <a:r>
              <a:rPr lang="en-US" altLang="zh-CN" b="1" dirty="0">
                <a:solidFill>
                  <a:schemeClr val="bg1"/>
                </a:solidFill>
              </a:rPr>
              <a:t>(Skill Level)</a:t>
            </a:r>
            <a:r>
              <a:rPr lang="en-US" altLang="zh-CN" dirty="0">
                <a:solidFill>
                  <a:schemeClr val="bg1"/>
                </a:solidFill>
              </a:rPr>
              <a:t>: ELO</a:t>
            </a:r>
            <a:r>
              <a:rPr lang="zh-CN" altLang="en-US" dirty="0">
                <a:solidFill>
                  <a:schemeClr val="bg1"/>
                </a:solidFill>
              </a:rPr>
              <a:t>评级系统评估</a:t>
            </a: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训练稳定性 </a:t>
            </a:r>
            <a:r>
              <a:rPr lang="en-US" altLang="zh-CN" b="1" dirty="0">
                <a:solidFill>
                  <a:schemeClr val="bg1"/>
                </a:solidFill>
              </a:rPr>
              <a:t>(Training Stability)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奖励方差和收敛稳定性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93970" y="1110941"/>
          <a:ext cx="5016132" cy="3657600"/>
        </p:xfrm>
        <a:graphic>
          <a:graphicData uri="http://schemas.openxmlformats.org/drawingml/2006/table">
            <a:tbl>
              <a:tblPr/>
              <a:tblGrid>
                <a:gridCol w="836022"/>
                <a:gridCol w="836022"/>
                <a:gridCol w="836022"/>
                <a:gridCol w="836022"/>
                <a:gridCol w="836022"/>
                <a:gridCol w="836022"/>
              </a:tblGrid>
              <a:tr h="401044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训练方法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对抗随机对手胜率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对抗规则</a:t>
                      </a:r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AI</a:t>
                      </a:r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胜率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收敛步数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ELO</a:t>
                      </a:r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评级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训练稳定性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</a:tr>
              <a:tr h="401044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</a:rPr>
                        <a:t>PPO+</a:t>
                      </a:r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自我对战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97.2%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89.4%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</a:rPr>
                        <a:t>1.2M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2180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0.85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618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PPO+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固定随机对手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94.1%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52.3%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2.8M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1420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0.62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0104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PPO+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固定规则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AI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91.7%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78.6%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2.1M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1680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0.71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0104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PPO+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混合对手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95.8%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82.1%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1.8M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1940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0.78</a:t>
                      </a:r>
                      <a:endParaRPr lang="en-US" altLang="zh-CN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04761" y="700871"/>
            <a:ext cx="36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自我对战机制有效性验证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204761" y="1376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b="1" dirty="0"/>
              <a:t>Ablation Experiments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79649" y="1822811"/>
            <a:ext cx="3525321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PPO-Clip</a:t>
            </a:r>
            <a:r>
              <a:rPr lang="zh-CN" altLang="en-US" b="1" dirty="0">
                <a:solidFill>
                  <a:schemeClr val="bg1"/>
                </a:solidFill>
              </a:rPr>
              <a:t>机制至关重要：移除后胜率下降</a:t>
            </a:r>
            <a:r>
              <a:rPr lang="en-US" altLang="zh-CN" b="1" dirty="0">
                <a:solidFill>
                  <a:schemeClr val="bg1"/>
                </a:solidFill>
              </a:rPr>
              <a:t>16.9%</a:t>
            </a:r>
            <a:r>
              <a:rPr lang="zh-CN" altLang="en-US" b="1" dirty="0">
                <a:solidFill>
                  <a:schemeClr val="bg1"/>
                </a:solidFill>
              </a:rPr>
              <a:t>，稳定性下降</a:t>
            </a:r>
            <a:r>
              <a:rPr lang="en-US" altLang="zh-CN" b="1" dirty="0">
                <a:solidFill>
                  <a:schemeClr val="bg1"/>
                </a:solidFill>
              </a:rPr>
              <a:t>49%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GAE</a:t>
            </a:r>
            <a:r>
              <a:rPr lang="zh-CN" altLang="en-US" b="1" dirty="0">
                <a:solidFill>
                  <a:schemeClr val="bg1"/>
                </a:solidFill>
              </a:rPr>
              <a:t>优势函数有效：提升</a:t>
            </a:r>
            <a:r>
              <a:rPr lang="en-US" altLang="zh-CN" b="1" dirty="0">
                <a:solidFill>
                  <a:schemeClr val="bg1"/>
                </a:solidFill>
              </a:rPr>
              <a:t>8.6%</a:t>
            </a:r>
            <a:r>
              <a:rPr lang="zh-CN" altLang="en-US" b="1" dirty="0">
                <a:solidFill>
                  <a:schemeClr val="bg1"/>
                </a:solidFill>
              </a:rPr>
              <a:t>胜率，加速</a:t>
            </a:r>
            <a:r>
              <a:rPr lang="en-US" altLang="zh-CN" b="1" dirty="0">
                <a:solidFill>
                  <a:schemeClr val="bg1"/>
                </a:solidFill>
              </a:rPr>
              <a:t>33%</a:t>
            </a:r>
            <a:r>
              <a:rPr lang="zh-CN" altLang="en-US" b="1" dirty="0">
                <a:solidFill>
                  <a:schemeClr val="bg1"/>
                </a:solidFill>
              </a:rPr>
              <a:t>收敛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价值网络不可缺少：移除后性能大幅下降</a:t>
            </a:r>
            <a:r>
              <a:rPr lang="en-US" altLang="zh-CN" b="1" dirty="0">
                <a:solidFill>
                  <a:schemeClr val="bg1"/>
                </a:solidFill>
              </a:rPr>
              <a:t>24.1%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4761" y="700871"/>
            <a:ext cx="36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PPO</a:t>
            </a:r>
            <a:r>
              <a:rPr lang="zh-CN" altLang="en-US" b="1" dirty="0">
                <a:solidFill>
                  <a:schemeClr val="bg1"/>
                </a:solidFill>
              </a:rPr>
              <a:t>算法组件消融实验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4761" y="1077967"/>
          <a:ext cx="5178270" cy="3840480"/>
        </p:xfrm>
        <a:graphic>
          <a:graphicData uri="http://schemas.openxmlformats.org/drawingml/2006/table">
            <a:tbl>
              <a:tblPr/>
              <a:tblGrid>
                <a:gridCol w="863045"/>
                <a:gridCol w="863045"/>
                <a:gridCol w="863045"/>
                <a:gridCol w="863045"/>
                <a:gridCol w="863045"/>
                <a:gridCol w="863045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算法配置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对抗人类胜率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收敛步数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</a:rPr>
                        <a:t>ELO</a:t>
                      </a:r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评级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策略熵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训练稳定性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完整</a:t>
                      </a:r>
                      <a:r>
                        <a:rPr lang="en-US" b="1">
                          <a:solidFill>
                            <a:srgbClr val="000000"/>
                          </a:solidFill>
                        </a:rPr>
                        <a:t>PPO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78.3%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</a:rPr>
                        <a:t>1.2M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2180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1.32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0.85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PPO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无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Clip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61.4%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2.4M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1760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0.89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0.43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PPO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无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GAE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69.7%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1.8M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1920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1.28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0.61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PPO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无价值网络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54.2%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3.1M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1580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1.45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0.39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A2C+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自我对战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65.8%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2.6M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1840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1.41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0.52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DQN+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自我对战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42.1%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4.2M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1320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0.73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0.31</a:t>
                      </a:r>
                      <a:endParaRPr lang="en-US" altLang="zh-CN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204761" y="1376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b="1" dirty="0"/>
              <a:t>Ablation Experiments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157" y="801611"/>
            <a:ext cx="36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学习率影响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60157" y="1273571"/>
          <a:ext cx="4266876" cy="2590799"/>
        </p:xfrm>
        <a:graphic>
          <a:graphicData uri="http://schemas.openxmlformats.org/drawingml/2006/table">
            <a:tbl>
              <a:tblPr/>
              <a:tblGrid>
                <a:gridCol w="711146"/>
                <a:gridCol w="711146"/>
                <a:gridCol w="711146"/>
                <a:gridCol w="711146"/>
                <a:gridCol w="711146"/>
                <a:gridCol w="711146"/>
              </a:tblGrid>
              <a:tr h="753347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学习率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最终胜率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收敛步数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</a:rPr>
                        <a:t>ELO</a:t>
                      </a:r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评级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过拟合风险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训练稳定性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</a:tr>
              <a:tr h="45936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1e-3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71.2%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0.8M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1940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高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0.67</a:t>
                      </a:r>
                      <a:endParaRPr lang="en-US" altLang="zh-CN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59363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</a:rPr>
                        <a:t>3e-4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78.3%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</a:rPr>
                        <a:t>1.2M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2180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低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0.85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5936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1e-4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76.8%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2.1M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2120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低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0.91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5936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3e-5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74.1%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3.5M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2050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极低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en-US" altLang="zh-CN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672365" y="1260475"/>
          <a:ext cx="4416980" cy="2590800"/>
        </p:xfrm>
        <a:graphic>
          <a:graphicData uri="http://schemas.openxmlformats.org/drawingml/2006/table">
            <a:tbl>
              <a:tblPr/>
              <a:tblGrid>
                <a:gridCol w="883396"/>
                <a:gridCol w="883396"/>
                <a:gridCol w="883396"/>
                <a:gridCol w="883396"/>
                <a:gridCol w="883396"/>
              </a:tblGrid>
              <a:tr h="445971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更新频率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对手强度变化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训练多样性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最终胜率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收敛稳定性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</a:tr>
              <a:tr h="445971"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每轮更新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渐进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高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78.3%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0.85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45971"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每</a:t>
                      </a:r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轮更新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跳跃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中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75.1%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0.79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45971"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每</a:t>
                      </a:r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轮更新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突变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低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71.6%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0.68</a:t>
                      </a:r>
                      <a:endParaRPr lang="en-US" altLang="zh-CN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45971"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固定强度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无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极低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65.4%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0.72</a:t>
                      </a:r>
                      <a:endParaRPr lang="en-US" altLang="zh-CN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20725" y="20986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对手更新频率</a:t>
            </a:r>
            <a:endParaRPr kumimoji="0" lang="zh-CN" altLang="zh-CN" sz="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44844" y="801611"/>
            <a:ext cx="355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对手更新频率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2267575" y="98731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</a:t>
            </a:r>
            <a:r>
              <a:rPr lang="en-US" dirty="0"/>
              <a:t>6</a:t>
            </a:r>
            <a:endParaRPr lang="en-US" altLang="en-GB"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2116455" y="2038350"/>
            <a:ext cx="4398645" cy="88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改进</a:t>
            </a:r>
            <a:br>
              <a:rPr lang="zh-CN" altLang="en-US"/>
            </a:br>
            <a:r>
              <a:rPr lang="zh-CN" altLang="en-US"/>
              <a:t>分析</a:t>
            </a:r>
            <a:endParaRPr lang="zh-CN" altLang="en-US"/>
          </a:p>
        </p:txBody>
      </p:sp>
      <p:grpSp>
        <p:nvGrpSpPr>
          <p:cNvPr id="839" name="Google Shape;839;p35"/>
          <p:cNvGrpSpPr/>
          <p:nvPr/>
        </p:nvGrpSpPr>
        <p:grpSpPr>
          <a:xfrm>
            <a:off x="1662310" y="1033310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5" name="Google Shape;1345;p54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1346" name="Google Shape;1346;p54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b="1" dirty="0"/>
              <a:t>Project Innovation Points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0642" y="1362118"/>
          <a:ext cx="6722715" cy="2786137"/>
        </p:xfrm>
        <a:graphic>
          <a:graphicData uri="http://schemas.openxmlformats.org/drawingml/2006/table">
            <a:tbl>
              <a:tblPr/>
              <a:tblGrid>
                <a:gridCol w="2240905"/>
                <a:gridCol w="2240905"/>
                <a:gridCol w="2240905"/>
              </a:tblGrid>
              <a:tr h="607235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创新维度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传统</a:t>
                      </a:r>
                      <a:r>
                        <a:rPr lang="en-US" b="1">
                          <a:solidFill>
                            <a:srgbClr val="000000"/>
                          </a:solidFill>
                        </a:rPr>
                        <a:t>PPO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我们的</a:t>
                      </a:r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PPO</a:t>
                      </a:r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自我对战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</a:tr>
              <a:tr h="607235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环境特性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固定环境，稳态分布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动态对手，非稳态环境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</a:tr>
              <a:tr h="607235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对手设置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随机</a:t>
                      </a:r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规则</a:t>
                      </a:r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固定</a:t>
                      </a:r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AI</a:t>
                      </a: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渐进式自我进化对手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57197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角色分配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固定训练角色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随机角色切换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</a:tr>
              <a:tr h="60723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</a:rPr>
                        <a:t>Clip</a:t>
                      </a:r>
                      <a:r>
                        <a:rPr lang="zh-CN" altLang="en-US" b="1">
                          <a:solidFill>
                            <a:srgbClr val="000000"/>
                          </a:solidFill>
                        </a:rPr>
                        <a:t>机制</a:t>
                      </a:r>
                      <a:endParaRPr lang="zh-CN" alt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0000"/>
                          </a:solidFill>
                        </a:rPr>
                        <a:t>防止单次过度更新</a:t>
                      </a: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防止对手进化导致策略剧变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DDDDDD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Action Can be Improved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780915" y="614045"/>
            <a:ext cx="416560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动作策略不局限于追球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80915" y="1236980"/>
            <a:ext cx="4130040" cy="296037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4903470" y="1337945"/>
            <a:ext cx="3769360" cy="604520"/>
            <a:chOff x="8747" y="1343"/>
            <a:chExt cx="5936" cy="952"/>
          </a:xfrm>
        </p:grpSpPr>
        <p:sp>
          <p:nvSpPr>
            <p:cNvPr id="54" name="Google Shape;782;p34"/>
            <p:cNvSpPr txBox="1"/>
            <p:nvPr/>
          </p:nvSpPr>
          <p:spPr>
            <a:xfrm>
              <a:off x="9115" y="1343"/>
              <a:ext cx="5568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>
                  <a:sym typeface="+mn-ea"/>
                </a:rPr>
                <a:t>玩家可以选择站中线等对方击球</a:t>
              </a:r>
              <a:endParaRPr lang="zh-CN" altLang="en-US" sz="1800" dirty="0">
                <a:sym typeface="+mn-ea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03470" y="2166620"/>
            <a:ext cx="3552190" cy="604520"/>
            <a:chOff x="8747" y="1343"/>
            <a:chExt cx="5594" cy="952"/>
          </a:xfrm>
        </p:grpSpPr>
        <p:sp>
          <p:nvSpPr>
            <p:cNvPr id="9" name="Google Shape;782;p34"/>
            <p:cNvSpPr txBox="1"/>
            <p:nvPr/>
          </p:nvSpPr>
          <p:spPr>
            <a:xfrm>
              <a:off x="9115" y="1343"/>
              <a:ext cx="5226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>
                  <a:sym typeface="+mn-ea"/>
                </a:rPr>
                <a:t>根据对方位置击出更难接的球</a:t>
              </a:r>
              <a:endParaRPr lang="zh-CN" altLang="en-US" sz="1800" dirty="0">
                <a:sym typeface="+mn-ea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1602105"/>
            <a:ext cx="4333875" cy="181927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903470" y="2995295"/>
            <a:ext cx="3552190" cy="604520"/>
            <a:chOff x="8747" y="1343"/>
            <a:chExt cx="5594" cy="952"/>
          </a:xfrm>
        </p:grpSpPr>
        <p:sp>
          <p:nvSpPr>
            <p:cNvPr id="13" name="Google Shape;782;p34"/>
            <p:cNvSpPr txBox="1"/>
            <p:nvPr/>
          </p:nvSpPr>
          <p:spPr>
            <a:xfrm>
              <a:off x="9115" y="1343"/>
              <a:ext cx="5226" cy="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800" dirty="0">
                  <a:sym typeface="+mn-ea"/>
                </a:rPr>
                <a:t>少用扑球动作</a:t>
              </a:r>
              <a:endParaRPr lang="zh-CN" altLang="en-US" sz="1800" dirty="0">
                <a:sym typeface="+mn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747" y="1759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3836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MARL Overview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562100"/>
            <a:ext cx="3604260" cy="322135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38455" y="998855"/>
            <a:ext cx="364998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强化学习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065905" y="2698750"/>
            <a:ext cx="1294130" cy="5283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 descr="多智能体强化学习MARL课件_多智能体强化学习ppt-CSDN博客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8" r="13665" b="11623"/>
          <a:stretch>
            <a:fillRect/>
          </a:stretch>
        </p:blipFill>
        <p:spPr bwMode="auto">
          <a:xfrm>
            <a:off x="5414645" y="1562100"/>
            <a:ext cx="3573145" cy="32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5414645" y="998855"/>
            <a:ext cx="364998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多智能体强化学习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Reward Can be Improved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780915" y="614045"/>
            <a:ext cx="416560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奖励机制可改进部分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80915" y="1236980"/>
            <a:ext cx="4130040" cy="296037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3470" y="1337945"/>
            <a:ext cx="3769360" cy="1325880"/>
            <a:chOff x="7750" y="3455"/>
            <a:chExt cx="5936" cy="2088"/>
          </a:xfrm>
        </p:grpSpPr>
        <p:grpSp>
          <p:nvGrpSpPr>
            <p:cNvPr id="53" name="组合 52"/>
            <p:cNvGrpSpPr/>
            <p:nvPr/>
          </p:nvGrpSpPr>
          <p:grpSpPr>
            <a:xfrm>
              <a:off x="7750" y="3455"/>
              <a:ext cx="5936" cy="952"/>
              <a:chOff x="8747" y="1343"/>
              <a:chExt cx="5936" cy="952"/>
            </a:xfrm>
          </p:grpSpPr>
          <p:sp>
            <p:nvSpPr>
              <p:cNvPr id="54" name="Google Shape;782;p34"/>
              <p:cNvSpPr txBox="1"/>
              <p:nvPr/>
            </p:nvSpPr>
            <p:spPr>
              <a:xfrm>
                <a:off x="9115" y="1343"/>
                <a:ext cx="5568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800" dirty="0">
                    <a:sym typeface="+mn-ea"/>
                  </a:rPr>
                  <a:t>奖励机制仅基于球位置是否优势</a:t>
                </a:r>
                <a:endParaRPr lang="zh-CN" altLang="en-US" sz="1800" dirty="0">
                  <a:sym typeface="+mn-ea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8118" y="4168"/>
              <a:ext cx="4958" cy="776"/>
              <a:chOff x="8248" y="3944"/>
              <a:chExt cx="4958" cy="776"/>
            </a:xfrm>
          </p:grpSpPr>
          <p:sp>
            <p:nvSpPr>
              <p:cNvPr id="3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进攻优势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118" y="4767"/>
              <a:ext cx="4958" cy="776"/>
              <a:chOff x="8248" y="3944"/>
              <a:chExt cx="4958" cy="776"/>
            </a:xfrm>
          </p:grpSpPr>
          <p:sp>
            <p:nvSpPr>
              <p:cNvPr id="15" name="Google Shape;782;p34"/>
              <p:cNvSpPr txBox="1"/>
              <p:nvPr/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防守劣势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903470" y="2700655"/>
            <a:ext cx="3669030" cy="946150"/>
            <a:chOff x="7750" y="3455"/>
            <a:chExt cx="5778" cy="1490"/>
          </a:xfrm>
        </p:grpSpPr>
        <p:grpSp>
          <p:nvGrpSpPr>
            <p:cNvPr id="8" name="组合 7"/>
            <p:cNvGrpSpPr/>
            <p:nvPr/>
          </p:nvGrpSpPr>
          <p:grpSpPr>
            <a:xfrm>
              <a:off x="7750" y="3455"/>
              <a:ext cx="5594" cy="952"/>
              <a:chOff x="8747" y="1343"/>
              <a:chExt cx="5594" cy="952"/>
            </a:xfrm>
          </p:grpSpPr>
          <p:sp>
            <p:nvSpPr>
              <p:cNvPr id="9" name="Google Shape;782;p34"/>
              <p:cNvSpPr txBox="1"/>
              <p:nvPr/>
            </p:nvSpPr>
            <p:spPr>
              <a:xfrm>
                <a:off x="9115" y="1343"/>
                <a:ext cx="5226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800" dirty="0">
                    <a:sym typeface="+mn-ea"/>
                  </a:rPr>
                  <a:t>可以利用更多</a:t>
                </a:r>
                <a:r>
                  <a:rPr lang="en-US" altLang="zh-CN" sz="1800" dirty="0">
                    <a:sym typeface="+mn-ea"/>
                  </a:rPr>
                  <a:t>Observation</a:t>
                </a:r>
                <a:r>
                  <a:rPr lang="zh-CN" altLang="en-US" sz="1800" dirty="0">
                    <a:sym typeface="+mn-ea"/>
                  </a:rPr>
                  <a:t>数据</a:t>
                </a:r>
                <a:endParaRPr lang="zh-CN" altLang="en-US" sz="1800" dirty="0">
                  <a:sym typeface="+mn-ea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118" y="4168"/>
              <a:ext cx="5410" cy="777"/>
              <a:chOff x="8248" y="3944"/>
              <a:chExt cx="5410" cy="777"/>
            </a:xfrm>
          </p:grpSpPr>
          <p:sp>
            <p:nvSpPr>
              <p:cNvPr id="27" name="Google Shape;782;p34"/>
              <p:cNvSpPr txBox="1"/>
              <p:nvPr/>
            </p:nvSpPr>
            <p:spPr>
              <a:xfrm>
                <a:off x="8616" y="3944"/>
                <a:ext cx="5042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ea typeface="宋体" panose="02010600030101010101" pitchFamily="2" charset="-122"/>
                    <a:sym typeface="+mn-ea"/>
                  </a:rPr>
                  <a:t>例如对手位置与球的相对位置</a:t>
                </a:r>
                <a:endParaRPr lang="zh-CN" altLang="en-US" sz="1600" dirty="0"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75" y="1137920"/>
            <a:ext cx="4249420" cy="2759710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137150" y="3550285"/>
            <a:ext cx="3435350" cy="492760"/>
            <a:chOff x="8090" y="5591"/>
            <a:chExt cx="5410" cy="776"/>
          </a:xfrm>
        </p:grpSpPr>
        <p:sp>
          <p:nvSpPr>
            <p:cNvPr id="24" name="Google Shape;782;p34"/>
            <p:cNvSpPr txBox="1"/>
            <p:nvPr/>
          </p:nvSpPr>
          <p:spPr>
            <a:xfrm>
              <a:off x="8458" y="5591"/>
              <a:ext cx="5042" cy="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1600" dirty="0">
                  <a:ea typeface="宋体" panose="02010600030101010101" pitchFamily="2" charset="-122"/>
                  <a:sym typeface="+mn-ea"/>
                </a:rPr>
                <a:t>进一步划分区域得分线</a:t>
              </a:r>
              <a:endParaRPr lang="zh-CN" altLang="en-US" sz="1600" dirty="0"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090" y="6007"/>
              <a:ext cx="224" cy="20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6" name="图片 35" descr="区域划分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1069975"/>
            <a:ext cx="3127375" cy="3127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Record Can be Improved 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780915" y="614045"/>
            <a:ext cx="4165600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奖励部分加值可改进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80915" y="1236980"/>
            <a:ext cx="4130040" cy="37757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4903470" y="1337945"/>
            <a:ext cx="3769360" cy="1325880"/>
            <a:chOff x="7750" y="3455"/>
            <a:chExt cx="5936" cy="2088"/>
          </a:xfrm>
        </p:grpSpPr>
        <p:grpSp>
          <p:nvGrpSpPr>
            <p:cNvPr id="53" name="组合 52"/>
            <p:cNvGrpSpPr/>
            <p:nvPr/>
          </p:nvGrpSpPr>
          <p:grpSpPr>
            <a:xfrm>
              <a:off x="7750" y="3455"/>
              <a:ext cx="5936" cy="952"/>
              <a:chOff x="8747" y="1343"/>
              <a:chExt cx="5936" cy="952"/>
            </a:xfrm>
          </p:grpSpPr>
          <p:sp>
            <p:nvSpPr>
              <p:cNvPr id="54" name="Google Shape;782;p3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115" y="1343"/>
                <a:ext cx="5568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800" dirty="0">
                    <a:sym typeface="+mn-ea"/>
                  </a:rPr>
                  <a:t>原本</a:t>
                </a:r>
                <a:r>
                  <a:rPr lang="zh-CN" altLang="en-US" sz="1800" dirty="0">
                    <a:sym typeface="+mn-ea"/>
                  </a:rPr>
                  <a:t>奖励加值只是简单划分</a:t>
                </a:r>
                <a:endParaRPr lang="zh-CN" altLang="en-US" sz="1800" dirty="0">
                  <a:sym typeface="+mn-ea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8118" y="4168"/>
              <a:ext cx="4958" cy="776"/>
              <a:chOff x="8248" y="3944"/>
              <a:chExt cx="4958" cy="776"/>
            </a:xfrm>
          </p:grpSpPr>
          <p:sp>
            <p:nvSpPr>
              <p:cNvPr id="3" name="Google Shape;782;p3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进攻优势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4" name="椭圆 3"/>
              <p:cNvSpPr/>
              <p:nvPr>
                <p:custDataLst>
                  <p:tags r:id="rId4"/>
                </p:custDataLst>
              </p:nvPr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118" y="4767"/>
              <a:ext cx="4958" cy="776"/>
              <a:chOff x="8248" y="3944"/>
              <a:chExt cx="4958" cy="776"/>
            </a:xfrm>
          </p:grpSpPr>
          <p:sp>
            <p:nvSpPr>
              <p:cNvPr id="15" name="Google Shape;782;p3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616" y="3944"/>
                <a:ext cx="4590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防守劣势</a:t>
                </a:r>
                <a:endParaRPr lang="zh-CN" altLang="en-US" sz="1600" dirty="0">
                  <a:sym typeface="+mn-ea"/>
                </a:endParaRPr>
              </a:p>
            </p:txBody>
          </p:sp>
          <p:sp>
            <p:nvSpPr>
              <p:cNvPr id="16" name="椭圆 15"/>
              <p:cNvSpPr/>
              <p:nvPr>
                <p:custDataLst>
                  <p:tags r:id="rId6"/>
                </p:custDataLst>
              </p:nvPr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903470" y="2700655"/>
            <a:ext cx="3669030" cy="1342390"/>
            <a:chOff x="7722" y="4253"/>
            <a:chExt cx="5778" cy="2114"/>
          </a:xfrm>
        </p:grpSpPr>
        <p:grpSp>
          <p:nvGrpSpPr>
            <p:cNvPr id="7" name="组合 6"/>
            <p:cNvGrpSpPr/>
            <p:nvPr>
              <p:custDataLst>
                <p:tags r:id="rId7"/>
              </p:custDataLst>
            </p:nvPr>
          </p:nvGrpSpPr>
          <p:grpSpPr>
            <a:xfrm>
              <a:off x="7722" y="4253"/>
              <a:ext cx="5778" cy="1490"/>
              <a:chOff x="7750" y="3455"/>
              <a:chExt cx="5778" cy="149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7750" y="3455"/>
                <a:ext cx="5594" cy="952"/>
                <a:chOff x="8747" y="1343"/>
                <a:chExt cx="5594" cy="952"/>
              </a:xfrm>
            </p:grpSpPr>
            <p:sp>
              <p:nvSpPr>
                <p:cNvPr id="9" name="Google Shape;782;p34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9115" y="1343"/>
                  <a:ext cx="5226" cy="9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1pPr>
                  <a:lvl2pPr marL="914400" marR="0" lvl="1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2pPr>
                  <a:lvl3pPr marL="1371600" marR="0" lvl="2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3pPr>
                  <a:lvl4pPr marL="1828800" marR="0" lvl="3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4pPr>
                  <a:lvl5pPr marL="2286000" marR="0" lvl="4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5pPr>
                  <a:lvl6pPr marL="2743200" marR="0" lvl="5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6pPr>
                  <a:lvl7pPr marL="3200400" marR="0" lvl="6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7pPr>
                  <a:lvl8pPr marL="3657600" marR="0" lvl="7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8pPr>
                  <a:lvl9pPr marL="4114800" marR="0" lvl="8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9pPr>
                </a:lstStyle>
                <a:p>
                  <a:pPr marL="0" indent="0" algn="l">
                    <a:lnSpc>
                      <a:spcPct val="150000"/>
                    </a:lnSpc>
                  </a:pPr>
                  <a:r>
                    <a:rPr lang="zh-CN" altLang="en-US" sz="1800" dirty="0">
                      <a:sym typeface="+mn-ea"/>
                    </a:rPr>
                    <a:t>根据对手位置细分权重</a:t>
                  </a:r>
                  <a:endParaRPr lang="zh-CN" altLang="en-US" sz="1800" dirty="0">
                    <a:sym typeface="+mn-ea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8747" y="1759"/>
                  <a:ext cx="237" cy="255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8118" y="4168"/>
                <a:ext cx="5410" cy="777"/>
                <a:chOff x="8248" y="3944"/>
                <a:chExt cx="5410" cy="777"/>
              </a:xfrm>
            </p:grpSpPr>
            <p:sp>
              <p:nvSpPr>
                <p:cNvPr id="27" name="Google Shape;782;p34"/>
                <p:cNvSpPr txBox="1"/>
                <p:nvPr/>
              </p:nvSpPr>
              <p:spPr>
                <a:xfrm>
                  <a:off x="8616" y="3944"/>
                  <a:ext cx="5042" cy="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1pPr>
                  <a:lvl2pPr marL="914400" marR="0" lvl="1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2pPr>
                  <a:lvl3pPr marL="1371600" marR="0" lvl="2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3pPr>
                  <a:lvl4pPr marL="1828800" marR="0" lvl="3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4pPr>
                  <a:lvl5pPr marL="2286000" marR="0" lvl="4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5pPr>
                  <a:lvl6pPr marL="2743200" marR="0" lvl="5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6pPr>
                  <a:lvl7pPr marL="3200400" marR="0" lvl="6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7pPr>
                  <a:lvl8pPr marL="3657600" marR="0" lvl="7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8pPr>
                  <a:lvl9pPr marL="4114800" marR="0" lvl="8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Roboto" panose="02000000000000000000"/>
                    <a:buNone/>
                    <a:defRPr sz="1400" b="0" i="0" u="none" strike="noStrike" cap="none">
                      <a:solidFill>
                        <a:schemeClr val="dk1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defRPr>
                  </a:lvl9pPr>
                </a:lstStyle>
                <a:p>
                  <a:pPr marL="0" indent="0" algn="l">
                    <a:lnSpc>
                      <a:spcPct val="150000"/>
                    </a:lnSpc>
                  </a:pPr>
                  <a:r>
                    <a:rPr lang="zh-CN" altLang="en-US" sz="1600" dirty="0">
                      <a:ea typeface="宋体" panose="02010600030101010101" pitchFamily="2" charset="-122"/>
                      <a:sym typeface="+mn-ea"/>
                    </a:rPr>
                    <a:t>难接球，权重大</a:t>
                  </a:r>
                  <a:endParaRPr lang="zh-CN" altLang="en-US" sz="1600" dirty="0">
                    <a:ea typeface="宋体" panose="02010600030101010101" pitchFamily="2" charset="-122"/>
                    <a:sym typeface="+mn-ea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8248" y="4360"/>
                  <a:ext cx="224" cy="209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>
              <a:off x="8090" y="5591"/>
              <a:ext cx="5410" cy="776"/>
              <a:chOff x="8090" y="5591"/>
              <a:chExt cx="5410" cy="776"/>
            </a:xfrm>
          </p:grpSpPr>
          <p:sp>
            <p:nvSpPr>
              <p:cNvPr id="24" name="Google Shape;782;p34"/>
              <p:cNvSpPr txBox="1"/>
              <p:nvPr/>
            </p:nvSpPr>
            <p:spPr>
              <a:xfrm>
                <a:off x="8458" y="5591"/>
                <a:ext cx="5042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ea typeface="宋体" panose="02010600030101010101" pitchFamily="2" charset="-122"/>
                    <a:sym typeface="+mn-ea"/>
                  </a:rPr>
                  <a:t>易接球，权重小</a:t>
                </a:r>
                <a:endParaRPr lang="zh-CN" altLang="en-US" sz="1600" dirty="0"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8090" y="6007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345" y="3982720"/>
            <a:ext cx="4093210" cy="548005"/>
          </a:xfrm>
          <a:prstGeom prst="rect">
            <a:avLst/>
          </a:prstGeom>
        </p:spPr>
      </p:pic>
      <p:grpSp>
        <p:nvGrpSpPr>
          <p:cNvPr id="29" name="组合 28"/>
          <p:cNvGrpSpPr/>
          <p:nvPr>
            <p:custDataLst>
              <p:tags r:id="rId10"/>
            </p:custDataLst>
          </p:nvPr>
        </p:nvGrpSpPr>
        <p:grpSpPr>
          <a:xfrm>
            <a:off x="4903470" y="3982720"/>
            <a:ext cx="3669030" cy="946150"/>
            <a:chOff x="7750" y="3455"/>
            <a:chExt cx="5778" cy="1490"/>
          </a:xfrm>
        </p:grpSpPr>
        <p:grpSp>
          <p:nvGrpSpPr>
            <p:cNvPr id="30" name="组合 29"/>
            <p:cNvGrpSpPr/>
            <p:nvPr/>
          </p:nvGrpSpPr>
          <p:grpSpPr>
            <a:xfrm>
              <a:off x="7750" y="3455"/>
              <a:ext cx="5594" cy="952"/>
              <a:chOff x="8747" y="1343"/>
              <a:chExt cx="5594" cy="952"/>
            </a:xfrm>
          </p:grpSpPr>
          <p:sp>
            <p:nvSpPr>
              <p:cNvPr id="31" name="Google Shape;782;p3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9115" y="1343"/>
                <a:ext cx="5226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800" dirty="0">
                    <a:sym typeface="+mn-ea"/>
                  </a:rPr>
                  <a:t>根据回合数细分权重</a:t>
                </a:r>
                <a:endParaRPr lang="zh-CN" altLang="en-US" sz="1800" dirty="0">
                  <a:sym typeface="+mn-ea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8118" y="4168"/>
              <a:ext cx="5410" cy="777"/>
              <a:chOff x="8248" y="3944"/>
              <a:chExt cx="5410" cy="777"/>
            </a:xfrm>
          </p:grpSpPr>
          <p:sp>
            <p:nvSpPr>
              <p:cNvPr id="34" name="Google Shape;782;p34"/>
              <p:cNvSpPr txBox="1"/>
              <p:nvPr/>
            </p:nvSpPr>
            <p:spPr>
              <a:xfrm>
                <a:off x="8616" y="3944"/>
                <a:ext cx="5042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zh-CN" altLang="en-US" sz="1600" dirty="0">
                    <a:ea typeface="宋体" panose="02010600030101010101" pitchFamily="2" charset="-122"/>
                    <a:sym typeface="+mn-ea"/>
                  </a:rPr>
                  <a:t>越快打出好球，权重越高</a:t>
                </a:r>
                <a:endParaRPr lang="zh-CN" altLang="en-US" sz="1600" dirty="0"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8248" y="4360"/>
                <a:ext cx="224" cy="20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050" name="Picture 2" descr="简单的PPO算法笔记_ppo算法流程图-CSDN博客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" y="1270635"/>
            <a:ext cx="4077970" cy="229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0;p63"/>
          <p:cNvSpPr txBox="1"/>
          <p:nvPr/>
        </p:nvSpPr>
        <p:spPr>
          <a:xfrm>
            <a:off x="1979825" y="2284315"/>
            <a:ext cx="5368500" cy="101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600">
                <a:solidFill>
                  <a:schemeClr val="accent1"/>
                </a:solidFill>
              </a:rPr>
              <a:t>T</a:t>
            </a:r>
            <a:r>
              <a:rPr lang="en-GB" sz="8600">
                <a:solidFill>
                  <a:schemeClr val="accent2"/>
                </a:solidFill>
              </a:rPr>
              <a:t>H</a:t>
            </a:r>
            <a:r>
              <a:rPr lang="en-GB" sz="8600">
                <a:solidFill>
                  <a:schemeClr val="accent3"/>
                </a:solidFill>
              </a:rPr>
              <a:t>A</a:t>
            </a:r>
            <a:r>
              <a:rPr lang="en-GB" sz="8600">
                <a:solidFill>
                  <a:schemeClr val="accent4"/>
                </a:solidFill>
              </a:rPr>
              <a:t>N</a:t>
            </a:r>
            <a:r>
              <a:rPr lang="en-GB" sz="8600">
                <a:solidFill>
                  <a:schemeClr val="accent5"/>
                </a:solidFill>
              </a:rPr>
              <a:t>K</a:t>
            </a:r>
            <a:r>
              <a:rPr lang="en-GB" sz="8600">
                <a:solidFill>
                  <a:schemeClr val="accent6"/>
                </a:solidFill>
              </a:rPr>
              <a:t>S</a:t>
            </a:r>
            <a:endParaRPr lang="en-GB" sz="86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788580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MARL Overview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0" y="891540"/>
            <a:ext cx="2709545" cy="395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82;p34"/>
          <p:cNvSpPr txBox="1"/>
          <p:nvPr/>
        </p:nvSpPr>
        <p:spPr>
          <a:xfrm>
            <a:off x="4297045" y="774413"/>
            <a:ext cx="4352925" cy="430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altLang="zh-CN" dirty="0"/>
              <a:t>Actor(</a:t>
            </a:r>
            <a:r>
              <a:rPr lang="zh-CN" altLang="en-US" dirty="0"/>
              <a:t>策略函数</a:t>
            </a:r>
            <a:r>
              <a:rPr lang="en-US" altLang="zh-CN" dirty="0"/>
              <a:t>)</a:t>
            </a:r>
            <a:r>
              <a:rPr lang="zh-CN" altLang="en-US" dirty="0"/>
              <a:t>根据状态选择动作，</a:t>
            </a:r>
            <a:r>
              <a:rPr lang="en-US" altLang="zh-CN" dirty="0"/>
              <a:t>Critic(</a:t>
            </a:r>
            <a:r>
              <a:rPr lang="zh-CN" altLang="en-US" dirty="0"/>
              <a:t>值函数</a:t>
            </a:r>
            <a:r>
              <a:rPr lang="en-US" altLang="zh-CN" dirty="0"/>
              <a:t>)</a:t>
            </a:r>
            <a:r>
              <a:rPr lang="zh-CN" altLang="en-US" dirty="0"/>
              <a:t>评估状态</a:t>
            </a:r>
            <a:r>
              <a:rPr lang="en-US" altLang="zh-CN" dirty="0"/>
              <a:t>-</a:t>
            </a:r>
            <a:r>
              <a:rPr lang="zh-CN" altLang="en-US" dirty="0"/>
              <a:t>动作价值并计算时序差分误差指导</a:t>
            </a:r>
            <a:r>
              <a:rPr lang="en-US" altLang="zh-CN" dirty="0"/>
              <a:t>Actor</a:t>
            </a:r>
            <a:r>
              <a:rPr lang="zh-CN" altLang="en-US" dirty="0"/>
              <a:t>优化，完整循环包括智能体与环境交互获取状态、执行动作并接收奖励；</a:t>
            </a:r>
            <a:endParaRPr lang="en-US" altLang="zh-CN" dirty="0"/>
          </a:p>
          <a:p>
            <a:pPr marL="0" indent="0" algn="l">
              <a:lnSpc>
                <a:spcPct val="150000"/>
              </a:lnSpc>
            </a:pPr>
            <a:endParaRPr lang="en-US" altLang="zh-CN" dirty="0"/>
          </a:p>
          <a:p>
            <a:pPr marL="0" indent="0" algn="l">
              <a:lnSpc>
                <a:spcPct val="150000"/>
              </a:lnSpc>
            </a:pPr>
            <a:endParaRPr lang="zh-CN" altLang="en-US" dirty="0"/>
          </a:p>
          <a:p>
            <a:pPr marL="0" indent="0" algn="l">
              <a:lnSpc>
                <a:spcPct val="150000"/>
              </a:lnSpc>
            </a:pPr>
            <a:r>
              <a:rPr lang="zh-CN" altLang="en-US" dirty="0"/>
              <a:t>每个智能体拥有独立的</a:t>
            </a:r>
            <a:r>
              <a:rPr lang="en-US" altLang="zh-CN" dirty="0"/>
              <a:t>Actor-Critic</a:t>
            </a:r>
            <a:r>
              <a:rPr lang="zh-CN" altLang="en-US" dirty="0"/>
              <a:t>对，形成</a:t>
            </a:r>
            <a:r>
              <a:rPr lang="en-US" altLang="zh-CN" dirty="0"/>
              <a:t>“</a:t>
            </a:r>
            <a:r>
              <a:rPr lang="zh-CN" altLang="en-US" dirty="0"/>
              <a:t>彼此封闭训练</a:t>
            </a:r>
            <a:r>
              <a:rPr lang="en-US" altLang="zh-CN" dirty="0"/>
              <a:t>”</a:t>
            </a:r>
            <a:r>
              <a:rPr lang="zh-CN" altLang="en-US" dirty="0"/>
              <a:t>模式，即每个智能体都专注于自身策略优化。</a:t>
            </a:r>
            <a:endParaRPr lang="zh-CN" altLang="en-US" dirty="0"/>
          </a:p>
          <a:p>
            <a:pPr marL="0" indent="0" algn="l">
              <a:lnSpc>
                <a:spcPct val="150000"/>
              </a:lnSpc>
            </a:pPr>
            <a:r>
              <a:rPr lang="zh-CN" altLang="en-US" dirty="0"/>
              <a:t>但每个智能体的动作都会对环境造成影响，造成</a:t>
            </a:r>
            <a:r>
              <a:rPr lang="zh-CN" altLang="en-US" dirty="0">
                <a:solidFill>
                  <a:schemeClr val="tx1">
                    <a:lumMod val="75000"/>
                  </a:schemeClr>
                </a:solidFill>
              </a:rPr>
              <a:t>环境非静态，</a:t>
            </a:r>
            <a:r>
              <a:rPr lang="zh-CN" altLang="en-US" dirty="0"/>
              <a:t>同时智能体的增加会使</a:t>
            </a:r>
            <a:r>
              <a:rPr lang="zh-CN" altLang="en-US" dirty="0">
                <a:solidFill>
                  <a:schemeClr val="tx1">
                    <a:lumMod val="75000"/>
                  </a:schemeClr>
                </a:solidFill>
              </a:rPr>
              <a:t>复杂度指数级</a:t>
            </a:r>
            <a:r>
              <a:rPr lang="zh-CN" altLang="en-US" dirty="0"/>
              <a:t>增加。</a:t>
            </a:r>
            <a:endParaRPr lang="en-US" altLang="zh-CN" dirty="0"/>
          </a:p>
          <a:p>
            <a:pPr marL="0" indent="0" algn="l">
              <a:lnSpc>
                <a:spcPct val="150000"/>
              </a:lnSpc>
            </a:pPr>
            <a:endParaRPr lang="en-US" altLang="zh-CN" dirty="0"/>
          </a:p>
          <a:p>
            <a:pPr marL="0" indent="0" algn="l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297045" y="891540"/>
            <a:ext cx="4305300" cy="131635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97045" y="2746375"/>
            <a:ext cx="4305300" cy="139382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236210" y="4304665"/>
            <a:ext cx="2426335" cy="7778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tx1"/>
                </a:solidFill>
              </a:rPr>
              <a:t>MARL</a:t>
            </a:r>
            <a:r>
              <a:rPr lang="zh-CN" altLang="en-US" sz="1800" b="1">
                <a:solidFill>
                  <a:schemeClr val="tx1"/>
                </a:solidFill>
              </a:rPr>
              <a:t>的适用性及</a:t>
            </a:r>
            <a:endParaRPr lang="zh-CN" altLang="en-US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复杂度都比</a:t>
            </a:r>
            <a:r>
              <a:rPr lang="en-US" altLang="zh-CN" sz="1800" b="1">
                <a:solidFill>
                  <a:schemeClr val="tx1"/>
                </a:solidFill>
              </a:rPr>
              <a:t>RL</a:t>
            </a:r>
            <a:r>
              <a:rPr lang="zh-CN" altLang="en-US" sz="1800" b="1">
                <a:solidFill>
                  <a:schemeClr val="tx1"/>
                </a:solidFill>
              </a:rPr>
              <a:t>高</a:t>
            </a:r>
            <a:endParaRPr lang="zh-CN" altLang="en-US" sz="1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3836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PettingZoo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895350"/>
            <a:ext cx="3872230" cy="31915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05" y="895350"/>
            <a:ext cx="4169410" cy="1282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05" y="2248535"/>
            <a:ext cx="4170045" cy="183832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221105" y="4253865"/>
            <a:ext cx="7014845" cy="7778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tx1"/>
                </a:solidFill>
              </a:rPr>
              <a:t>PettingZoo </a:t>
            </a:r>
            <a:r>
              <a:rPr lang="zh-CN" altLang="en-US" sz="1800" b="1">
                <a:solidFill>
                  <a:schemeClr val="tx1"/>
                </a:solidFill>
              </a:rPr>
              <a:t>提供了简单适用性高的</a:t>
            </a:r>
            <a:r>
              <a:rPr lang="en-US" altLang="zh-CN" sz="1800" b="1">
                <a:solidFill>
                  <a:schemeClr val="tx1"/>
                </a:solidFill>
              </a:rPr>
              <a:t>MARL</a:t>
            </a:r>
            <a:r>
              <a:rPr lang="zh-CN" altLang="en-US" sz="1800" b="1">
                <a:solidFill>
                  <a:schemeClr val="tx1"/>
                </a:solidFill>
              </a:rPr>
              <a:t>环境以及</a:t>
            </a:r>
            <a:r>
              <a:rPr lang="en-US" altLang="zh-CN" sz="1800" b="1">
                <a:solidFill>
                  <a:schemeClr val="tx1"/>
                </a:solidFill>
              </a:rPr>
              <a:t>API</a:t>
            </a:r>
            <a:endParaRPr lang="en-US" altLang="zh-CN" sz="18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3836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Project Overview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" y="982345"/>
            <a:ext cx="4958080" cy="3543935"/>
          </a:xfrm>
          <a:prstGeom prst="rect">
            <a:avLst/>
          </a:prstGeom>
        </p:spPr>
      </p:pic>
      <p:sp>
        <p:nvSpPr>
          <p:cNvPr id="3" name="Google Shape;782;p34"/>
          <p:cNvSpPr txBox="1"/>
          <p:nvPr/>
        </p:nvSpPr>
        <p:spPr>
          <a:xfrm>
            <a:off x="5647055" y="1278890"/>
            <a:ext cx="3364230" cy="149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altLang="zh-CN" sz="2000" dirty="0"/>
              <a:t>Game 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ea typeface="宋体" panose="02010600030101010101" pitchFamily="2" charset="-122"/>
              </a:rPr>
              <a:t>排球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marL="0" indent="0" algn="l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Agent 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2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marL="0" indent="0" algn="l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Rules </a:t>
            </a:r>
            <a:r>
              <a:rPr lang="zh-CN" altLang="en-US" sz="2000" dirty="0">
                <a:ea typeface="宋体" panose="02010600030101010101" pitchFamily="2" charset="-122"/>
              </a:rPr>
              <a:t>：智能体通过指令移动</a:t>
            </a:r>
            <a:r>
              <a:rPr lang="en-US" altLang="zh-CN" sz="2000" dirty="0">
                <a:ea typeface="宋体" panose="02010600030101010101" pitchFamily="2" charset="-122"/>
              </a:rPr>
              <a:t>+</a:t>
            </a:r>
            <a:r>
              <a:rPr lang="zh-CN" altLang="en-US" sz="2000" dirty="0">
                <a:ea typeface="宋体" panose="02010600030101010101" pitchFamily="2" charset="-122"/>
              </a:rPr>
              <a:t>击球，将球打入对方领域。先得</a:t>
            </a:r>
            <a:r>
              <a:rPr lang="en-US" altLang="zh-CN" sz="2000" dirty="0"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ea typeface="宋体" panose="02010600030101010101" pitchFamily="2" charset="-122"/>
              </a:rPr>
              <a:t>分获胜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marL="0" indent="0" algn="l"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554345" y="1278890"/>
            <a:ext cx="3456940" cy="257365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2267575" y="98731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2116455" y="2038350"/>
            <a:ext cx="3585210" cy="88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环境</a:t>
            </a:r>
            <a:br>
              <a:rPr lang="zh-CN" altLang="en-US"/>
            </a:br>
            <a:r>
              <a:rPr lang="zh-CN" altLang="en-US"/>
              <a:t>描述</a:t>
            </a:r>
            <a:endParaRPr lang="zh-CN" altLang="en-US"/>
          </a:p>
        </p:txBody>
      </p:sp>
      <p:grpSp>
        <p:nvGrpSpPr>
          <p:cNvPr id="839" name="Google Shape;839;p35"/>
          <p:cNvGrpSpPr/>
          <p:nvPr/>
        </p:nvGrpSpPr>
        <p:grpSpPr>
          <a:xfrm>
            <a:off x="1662310" y="1033310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1" name="Google Shape;931;p4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Environment Requirement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15585" y="1167765"/>
            <a:ext cx="3456940" cy="295656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930910"/>
            <a:ext cx="4721225" cy="339217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555615" y="1116965"/>
            <a:ext cx="3324860" cy="2877820"/>
            <a:chOff x="8748" y="1343"/>
            <a:chExt cx="5236" cy="4532"/>
          </a:xfrm>
        </p:grpSpPr>
        <p:grpSp>
          <p:nvGrpSpPr>
            <p:cNvPr id="6" name="组合 5"/>
            <p:cNvGrpSpPr/>
            <p:nvPr/>
          </p:nvGrpSpPr>
          <p:grpSpPr>
            <a:xfrm>
              <a:off x="8748" y="1343"/>
              <a:ext cx="5236" cy="952"/>
              <a:chOff x="8747" y="1343"/>
              <a:chExt cx="5236" cy="952"/>
            </a:xfrm>
          </p:grpSpPr>
          <p:sp>
            <p:nvSpPr>
              <p:cNvPr id="3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en-US" altLang="zh-CN" sz="1800" dirty="0"/>
                  <a:t>Python : 3.10</a:t>
                </a:r>
                <a:endParaRPr lang="en-US" altLang="zh-CN" sz="1800" dirty="0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748" y="2238"/>
              <a:ext cx="5236" cy="952"/>
              <a:chOff x="8747" y="1343"/>
              <a:chExt cx="5236" cy="952"/>
            </a:xfrm>
          </p:grpSpPr>
          <p:sp>
            <p:nvSpPr>
              <p:cNvPr id="9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en-US" altLang="zh-CN" sz="1800" dirty="0"/>
                  <a:t>Gymnasium : 1.1.1</a:t>
                </a:r>
                <a:endParaRPr lang="en-US" altLang="zh-CN" sz="1800" dirty="0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748" y="3133"/>
              <a:ext cx="5236" cy="952"/>
              <a:chOff x="8747" y="1343"/>
              <a:chExt cx="5236" cy="952"/>
            </a:xfrm>
          </p:grpSpPr>
          <p:sp>
            <p:nvSpPr>
              <p:cNvPr id="12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en-US" altLang="zh-CN" sz="1800" dirty="0"/>
                  <a:t>PettingZoo : 1.25.0</a:t>
                </a:r>
                <a:endParaRPr lang="en-US" altLang="zh-CN" sz="1800" dirty="0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748" y="4028"/>
              <a:ext cx="5236" cy="952"/>
              <a:chOff x="8747" y="1343"/>
              <a:chExt cx="5236" cy="952"/>
            </a:xfrm>
          </p:grpSpPr>
          <p:sp>
            <p:nvSpPr>
              <p:cNvPr id="15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en-US" altLang="zh-CN" sz="1800" dirty="0"/>
                  <a:t>Pygame : 2.6.1</a:t>
                </a:r>
                <a:endParaRPr lang="en-US" altLang="zh-CN" sz="1800" dirty="0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8748" y="4923"/>
              <a:ext cx="5236" cy="952"/>
              <a:chOff x="8747" y="1343"/>
              <a:chExt cx="5236" cy="952"/>
            </a:xfrm>
          </p:grpSpPr>
          <p:sp>
            <p:nvSpPr>
              <p:cNvPr id="18" name="Google Shape;782;p34"/>
              <p:cNvSpPr txBox="1"/>
              <p:nvPr/>
            </p:nvSpPr>
            <p:spPr>
              <a:xfrm>
                <a:off x="9115" y="1343"/>
                <a:ext cx="4869" cy="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 panose="020000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</a:pPr>
                <a:r>
                  <a:rPr lang="en-US" altLang="zh-CN" sz="1800" dirty="0"/>
                  <a:t>stable-baseline3 : 2.6.0</a:t>
                </a:r>
                <a:endParaRPr lang="en-US" altLang="zh-CN" sz="1800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8747" y="1759"/>
                <a:ext cx="237" cy="255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305345" y="28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Game Environment  </a:t>
            </a:r>
            <a:br>
              <a:rPr lang="en-US" altLang="zh-CN" b="1" dirty="0"/>
            </a:b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145915" y="614045"/>
            <a:ext cx="4272915" cy="417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游戏物理碰撞规则</a:t>
            </a:r>
            <a:endParaRPr lang="zh-CN" altLang="en-US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152265" y="1167765"/>
            <a:ext cx="5059680" cy="713740"/>
            <a:chOff x="5585" y="6783"/>
            <a:chExt cx="7968" cy="1124"/>
          </a:xfrm>
        </p:grpSpPr>
        <p:sp>
          <p:nvSpPr>
            <p:cNvPr id="23" name="Google Shape;782;p34"/>
            <p:cNvSpPr txBox="1"/>
            <p:nvPr>
              <p:custDataLst>
                <p:tags r:id="rId2"/>
              </p:custDataLst>
            </p:nvPr>
          </p:nvSpPr>
          <p:spPr>
            <a:xfrm>
              <a:off x="6007" y="6783"/>
              <a:ext cx="7547" cy="1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2000" dirty="0"/>
                <a:t>球物理系统（重力、运动、弹跳）</a:t>
              </a:r>
              <a:endParaRPr lang="zh-CN" altLang="en-US" sz="2000" dirty="0"/>
            </a:p>
          </p:txBody>
        </p:sp>
        <p:sp>
          <p:nvSpPr>
            <p:cNvPr id="27" name="椭圆 26"/>
            <p:cNvSpPr/>
            <p:nvPr>
              <p:custDataLst>
                <p:tags r:id="rId3"/>
              </p:custDataLst>
            </p:nvPr>
          </p:nvSpPr>
          <p:spPr>
            <a:xfrm>
              <a:off x="5585" y="7217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8" y="1349629"/>
            <a:ext cx="3800221" cy="2033270"/>
          </a:xfrm>
          <a:prstGeom prst="rect">
            <a:avLst/>
          </a:prstGeom>
        </p:spPr>
      </p:pic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4156710" y="1846580"/>
            <a:ext cx="5059680" cy="713740"/>
            <a:chOff x="5585" y="6783"/>
            <a:chExt cx="7968" cy="1124"/>
          </a:xfrm>
        </p:grpSpPr>
        <p:sp>
          <p:nvSpPr>
            <p:cNvPr id="8" name="Google Shape;782;p34"/>
            <p:cNvSpPr txBox="1"/>
            <p:nvPr>
              <p:custDataLst>
                <p:tags r:id="rId6"/>
              </p:custDataLst>
            </p:nvPr>
          </p:nvSpPr>
          <p:spPr>
            <a:xfrm>
              <a:off x="6007" y="6783"/>
              <a:ext cx="7547" cy="1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2000" dirty="0"/>
                <a:t>玩家物理系统（移动、跳跃、倒地）</a:t>
              </a:r>
              <a:endParaRPr lang="zh-CN" altLang="en-US" sz="2000" dirty="0"/>
            </a:p>
          </p:txBody>
        </p:sp>
        <p:sp>
          <p:nvSpPr>
            <p:cNvPr id="9" name="椭圆 8"/>
            <p:cNvSpPr/>
            <p:nvPr>
              <p:custDataLst>
                <p:tags r:id="rId7"/>
              </p:custDataLst>
            </p:nvPr>
          </p:nvSpPr>
          <p:spPr>
            <a:xfrm>
              <a:off x="5585" y="7217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>
            <p:custDataLst>
              <p:tags r:id="rId8"/>
            </p:custDataLst>
          </p:nvPr>
        </p:nvGrpSpPr>
        <p:grpSpPr>
          <a:xfrm>
            <a:off x="4145915" y="2602865"/>
            <a:ext cx="5059680" cy="713740"/>
            <a:chOff x="5585" y="6783"/>
            <a:chExt cx="7968" cy="1124"/>
          </a:xfrm>
        </p:grpSpPr>
        <p:sp>
          <p:nvSpPr>
            <p:cNvPr id="11" name="Google Shape;782;p34"/>
            <p:cNvSpPr txBox="1"/>
            <p:nvPr>
              <p:custDataLst>
                <p:tags r:id="rId9"/>
              </p:custDataLst>
            </p:nvPr>
          </p:nvSpPr>
          <p:spPr>
            <a:xfrm>
              <a:off x="6007" y="6783"/>
              <a:ext cx="7547" cy="1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2000" dirty="0"/>
                <a:t>碰撞检测（球与玩家，球与边界）</a:t>
              </a:r>
              <a:endParaRPr lang="zh-CN" altLang="en-US" sz="2000" dirty="0"/>
            </a:p>
          </p:txBody>
        </p:sp>
        <p:sp>
          <p:nvSpPr>
            <p:cNvPr id="12" name="椭圆 11"/>
            <p:cNvSpPr/>
            <p:nvPr>
              <p:custDataLst>
                <p:tags r:id="rId10"/>
              </p:custDataLst>
            </p:nvPr>
          </p:nvSpPr>
          <p:spPr>
            <a:xfrm>
              <a:off x="5585" y="7217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>
            <a:off x="4145915" y="3316605"/>
            <a:ext cx="5059680" cy="713740"/>
            <a:chOff x="5585" y="6783"/>
            <a:chExt cx="7968" cy="1124"/>
          </a:xfrm>
        </p:grpSpPr>
        <p:sp>
          <p:nvSpPr>
            <p:cNvPr id="14" name="Google Shape;782;p34"/>
            <p:cNvSpPr txBox="1"/>
            <p:nvPr>
              <p:custDataLst>
                <p:tags r:id="rId12"/>
              </p:custDataLst>
            </p:nvPr>
          </p:nvSpPr>
          <p:spPr>
            <a:xfrm>
              <a:off x="6007" y="6783"/>
              <a:ext cx="7547" cy="1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None/>
                <a:defRPr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zh-CN" altLang="en-US" sz="2000" dirty="0"/>
                <a:t>轨迹追踪（球预期落点）</a:t>
              </a:r>
              <a:endParaRPr lang="zh-CN" altLang="en-US" sz="2000" dirty="0"/>
            </a:p>
          </p:txBody>
        </p:sp>
        <p:sp>
          <p:nvSpPr>
            <p:cNvPr id="15" name="椭圆 14"/>
            <p:cNvSpPr/>
            <p:nvPr>
              <p:custDataLst>
                <p:tags r:id="rId13"/>
              </p:custDataLst>
            </p:nvPr>
          </p:nvSpPr>
          <p:spPr>
            <a:xfrm>
              <a:off x="5585" y="7217"/>
              <a:ext cx="237" cy="255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圆角矩形 1"/>
          <p:cNvSpPr/>
          <p:nvPr/>
        </p:nvSpPr>
        <p:spPr>
          <a:xfrm>
            <a:off x="4468495" y="4151630"/>
            <a:ext cx="3628390" cy="88963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重点：</a:t>
            </a:r>
            <a:r>
              <a:rPr lang="en-US" altLang="zh-CN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Action,Observation</a:t>
            </a:r>
            <a:endParaRPr lang="en-US" altLang="zh-CN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ags/tag10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ags/tag11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ags/tag12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ags/tag13.xml><?xml version="1.0" encoding="utf-8"?>
<p:tagLst xmlns:p="http://schemas.openxmlformats.org/presentationml/2006/main">
  <p:tag name="TABLE_ENDDRAG_ORIGIN_RECT" val="206*245"/>
  <p:tag name="TABLE_ENDDRAG_RECT" val="279*111*206*245"/>
</p:tagLst>
</file>

<file path=ppt/tags/tag14.xml><?xml version="1.0" encoding="utf-8"?>
<p:tagLst xmlns:p="http://schemas.openxmlformats.org/presentationml/2006/main">
  <p:tag name="TABLE_ENDDRAG_ORIGIN_RECT" val="392*244"/>
  <p:tag name="TABLE_ENDDRAG_RECT" val="284*94*392*244"/>
</p:tagLst>
</file>

<file path=ppt/tags/tag15.xml><?xml version="1.0" encoding="utf-8"?>
<p:tagLst xmlns:p="http://schemas.openxmlformats.org/presentationml/2006/main">
  <p:tag name="KSO_WM_DIAGRAM_VIRTUALLY_FRAME" val="{&quot;height&quot;:181.8,&quot;left&quot;:386.1,&quot;top&quot;:105.35,&quot;width&quot;:296.8}"/>
</p:tagLst>
</file>

<file path=ppt/tags/tag16.xml><?xml version="1.0" encoding="utf-8"?>
<p:tagLst xmlns:p="http://schemas.openxmlformats.org/presentationml/2006/main">
  <p:tag name="KSO_WM_DIAGRAM_VIRTUALLY_FRAME" val="{&quot;height&quot;:181.8,&quot;left&quot;:386.1,&quot;top&quot;:105.35,&quot;width&quot;:296.8}"/>
</p:tagLst>
</file>

<file path=ppt/tags/tag17.xml><?xml version="1.0" encoding="utf-8"?>
<p:tagLst xmlns:p="http://schemas.openxmlformats.org/presentationml/2006/main">
  <p:tag name="KSO_WM_DIAGRAM_VIRTUALLY_FRAME" val="{&quot;height&quot;:181.8,&quot;left&quot;:386.1,&quot;top&quot;:105.35,&quot;width&quot;:296.8}"/>
</p:tagLst>
</file>

<file path=ppt/tags/tag18.xml><?xml version="1.0" encoding="utf-8"?>
<p:tagLst xmlns:p="http://schemas.openxmlformats.org/presentationml/2006/main">
  <p:tag name="KSO_WM_DIAGRAM_VIRTUALLY_FRAME" val="{&quot;height&quot;:181.8,&quot;left&quot;:386.1,&quot;top&quot;:105.35,&quot;width&quot;:296.8}"/>
</p:tagLst>
</file>

<file path=ppt/tags/tag19.xml><?xml version="1.0" encoding="utf-8"?>
<p:tagLst xmlns:p="http://schemas.openxmlformats.org/presentationml/2006/main">
  <p:tag name="KSO_WM_DIAGRAM_VIRTUALLY_FRAME" val="{&quot;height&quot;:181.8,&quot;left&quot;:386.1,&quot;top&quot;:105.35,&quot;width&quot;:296.8}"/>
</p:tagLst>
</file>

<file path=ppt/tags/tag2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ags/tag20.xml><?xml version="1.0" encoding="utf-8"?>
<p:tagLst xmlns:p="http://schemas.openxmlformats.org/presentationml/2006/main">
  <p:tag name="KSO_WM_DIAGRAM_VIRTUALLY_FRAME" val="{&quot;height&quot;:181.8,&quot;left&quot;:386.1,&quot;top&quot;:105.35,&quot;width&quot;:296.8}"/>
</p:tagLst>
</file>

<file path=ppt/tags/tag21.xml><?xml version="1.0" encoding="utf-8"?>
<p:tagLst xmlns:p="http://schemas.openxmlformats.org/presentationml/2006/main">
  <p:tag name="KSO_WM_DIAGRAM_VIRTUALLY_FRAME" val="{&quot;height&quot;:181.8,&quot;left&quot;:386.1,&quot;top&quot;:105.35,&quot;width&quot;:296.8}"/>
</p:tagLst>
</file>

<file path=ppt/tags/tag22.xml><?xml version="1.0" encoding="utf-8"?>
<p:tagLst xmlns:p="http://schemas.openxmlformats.org/presentationml/2006/main">
  <p:tag name="KSO_WM_DIAGRAM_VIRTUALLY_FRAME" val="{&quot;height&quot;:181.8,&quot;left&quot;:386.1,&quot;top&quot;:105.35,&quot;width&quot;:296.8}"/>
</p:tagLst>
</file>

<file path=ppt/tags/tag23.xml><?xml version="1.0" encoding="utf-8"?>
<p:tagLst xmlns:p="http://schemas.openxmlformats.org/presentationml/2006/main">
  <p:tag name="KSO_WM_DIAGRAM_VIRTUALLY_FRAME" val="{&quot;height&quot;:181.8,&quot;left&quot;:386.1,&quot;top&quot;:105.35,&quot;width&quot;:296.8}"/>
</p:tagLst>
</file>

<file path=ppt/tags/tag24.xml><?xml version="1.0" encoding="utf-8"?>
<p:tagLst xmlns:p="http://schemas.openxmlformats.org/presentationml/2006/main">
  <p:tag name="KSO_WM_DIAGRAM_VIRTUALLY_FRAME" val="{&quot;height&quot;:181.8,&quot;left&quot;:386.1,&quot;top&quot;:105.35,&quot;width&quot;:296.8}"/>
</p:tagLst>
</file>

<file path=ppt/tags/tag3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ags/tag4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ags/tag5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ags/tag6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ags/tag7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ags/tag8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ags/tag9.xml><?xml version="1.0" encoding="utf-8"?>
<p:tagLst xmlns:p="http://schemas.openxmlformats.org/presentationml/2006/main">
  <p:tag name="KSO_WM_DIAGRAM_VIRTUALLY_FRAME" val="{&quot;height&quot;:225.4,&quot;left&quot;:326.45,&quot;top&quot;:91.95,&quot;width&quot;:399.25}"/>
</p:tagLst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3255</Words>
  <Application>WPS 演示</Application>
  <PresentationFormat>全屏显示(16:9)</PresentationFormat>
  <Paragraphs>753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宋体</vt:lpstr>
      <vt:lpstr>Wingdings</vt:lpstr>
      <vt:lpstr>Arial</vt:lpstr>
      <vt:lpstr>Oswald</vt:lpstr>
      <vt:lpstr>Roboto</vt:lpstr>
      <vt:lpstr>Raleway</vt:lpstr>
      <vt:lpstr>Livvic</vt:lpstr>
      <vt:lpstr>Roboto Condensed Light</vt:lpstr>
      <vt:lpstr>Wide Latin</vt:lpstr>
      <vt:lpstr>黑体</vt:lpstr>
      <vt:lpstr>微软雅黑</vt:lpstr>
      <vt:lpstr>Arial Unicode MS</vt:lpstr>
      <vt:lpstr>Software Development Bussines Plan by Slidesgo</vt:lpstr>
      <vt:lpstr> 基于PettingZoo的 MARL 排球对抗游戏  Team  14</vt:lpstr>
      <vt:lpstr>背景 概述</vt:lpstr>
      <vt:lpstr>MARL Overview  </vt:lpstr>
      <vt:lpstr>MARL Overview  </vt:lpstr>
      <vt:lpstr>PettingZoo   </vt:lpstr>
      <vt:lpstr>Project Overview   </vt:lpstr>
      <vt:lpstr>环境 描述</vt:lpstr>
      <vt:lpstr>Environment Requirement   </vt:lpstr>
      <vt:lpstr>Game Environment   </vt:lpstr>
      <vt:lpstr>Game Environment   </vt:lpstr>
      <vt:lpstr>Game Environment   </vt:lpstr>
      <vt:lpstr>Game Environment   </vt:lpstr>
      <vt:lpstr>核心 剖析</vt:lpstr>
      <vt:lpstr>Action Space   </vt:lpstr>
      <vt:lpstr>Observation Space    </vt:lpstr>
      <vt:lpstr>Reward    </vt:lpstr>
      <vt:lpstr>Record    </vt:lpstr>
      <vt:lpstr>训练 框架</vt:lpstr>
      <vt:lpstr>Train    </vt:lpstr>
      <vt:lpstr>Train    </vt:lpstr>
      <vt:lpstr>效果 展示</vt:lpstr>
      <vt:lpstr>PowerPoint 演示文稿</vt:lpstr>
      <vt:lpstr>Data Analyse    </vt:lpstr>
      <vt:lpstr>Ablation Experiments    </vt:lpstr>
      <vt:lpstr>Ablation Experiments    </vt:lpstr>
      <vt:lpstr>Ablation Experiments    </vt:lpstr>
      <vt:lpstr>改进 分析</vt:lpstr>
      <vt:lpstr>Project Innovation Points    </vt:lpstr>
      <vt:lpstr>Action Can be Improved    </vt:lpstr>
      <vt:lpstr>Reward Can be Improved    </vt:lpstr>
      <vt:lpstr>Record Can be Improved   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_x000b_MileStone       One Team  09</dc:title>
  <dc:creator/>
  <cp:lastModifiedBy>Viva La Vida</cp:lastModifiedBy>
  <cp:revision>171</cp:revision>
  <dcterms:created xsi:type="dcterms:W3CDTF">2025-04-18T07:03:00Z</dcterms:created>
  <dcterms:modified xsi:type="dcterms:W3CDTF">2025-06-19T06:03:08Z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0185C99529304F11B31AD66C830002FC_12</vt:lpwstr>
  </property>
  <property fmtid="{D5CDD505-2E9C-101B-9397-08002B2CF9AE}" pid="3" name="KSOProductBuildVer">
    <vt:lpwstr>2052-12.1.0.21541</vt:lpwstr>
  </property>
</Properties>
</file>